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1"/>
  </p:notesMasterIdLst>
  <p:sldIdLst>
    <p:sldId id="294" r:id="rId2"/>
    <p:sldId id="356" r:id="rId3"/>
    <p:sldId id="355" r:id="rId4"/>
    <p:sldId id="357" r:id="rId5"/>
    <p:sldId id="295" r:id="rId6"/>
    <p:sldId id="358" r:id="rId7"/>
    <p:sldId id="359" r:id="rId8"/>
    <p:sldId id="360" r:id="rId9"/>
    <p:sldId id="298" r:id="rId10"/>
    <p:sldId id="354" r:id="rId11"/>
    <p:sldId id="296" r:id="rId12"/>
    <p:sldId id="353" r:id="rId13"/>
    <p:sldId id="362" r:id="rId14"/>
    <p:sldId id="363" r:id="rId15"/>
    <p:sldId id="364" r:id="rId16"/>
    <p:sldId id="365" r:id="rId17"/>
    <p:sldId id="367" r:id="rId18"/>
    <p:sldId id="366" r:id="rId19"/>
    <p:sldId id="300" r:id="rId20"/>
    <p:sldId id="302" r:id="rId21"/>
    <p:sldId id="303" r:id="rId22"/>
    <p:sldId id="304" r:id="rId23"/>
    <p:sldId id="305" r:id="rId24"/>
    <p:sldId id="306" r:id="rId25"/>
    <p:sldId id="307" r:id="rId26"/>
    <p:sldId id="308" r:id="rId27"/>
    <p:sldId id="309" r:id="rId28"/>
    <p:sldId id="310" r:id="rId29"/>
    <p:sldId id="361"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84" r:id="rId52"/>
    <p:sldId id="342" r:id="rId53"/>
    <p:sldId id="343" r:id="rId54"/>
    <p:sldId id="344" r:id="rId55"/>
    <p:sldId id="345" r:id="rId56"/>
    <p:sldId id="385" r:id="rId57"/>
    <p:sldId id="386" r:id="rId58"/>
    <p:sldId id="368" r:id="rId59"/>
    <p:sldId id="369" r:id="rId60"/>
    <p:sldId id="370" r:id="rId61"/>
    <p:sldId id="371" r:id="rId62"/>
    <p:sldId id="372" r:id="rId63"/>
    <p:sldId id="373" r:id="rId64"/>
    <p:sldId id="346" r:id="rId65"/>
    <p:sldId id="347" r:id="rId66"/>
    <p:sldId id="374" r:id="rId67"/>
    <p:sldId id="375" r:id="rId68"/>
    <p:sldId id="376" r:id="rId69"/>
    <p:sldId id="377" r:id="rId70"/>
    <p:sldId id="378" r:id="rId71"/>
    <p:sldId id="379" r:id="rId72"/>
    <p:sldId id="380" r:id="rId73"/>
    <p:sldId id="381" r:id="rId74"/>
    <p:sldId id="382" r:id="rId75"/>
    <p:sldId id="383" r:id="rId76"/>
    <p:sldId id="349" r:id="rId77"/>
    <p:sldId id="350" r:id="rId78"/>
    <p:sldId id="351" r:id="rId79"/>
    <p:sldId id="352" r:id="rId80"/>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6600"/>
    <a:srgbClr val="FFCC00"/>
    <a:srgbClr val="FFFFF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97" d="100"/>
          <a:sy n="97" d="100"/>
        </p:scale>
        <p:origin x="294"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76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1.xml"/><Relationship Id="rId4"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7144C-0BDB-45DE-A6AE-C69C63519834}" type="datetimeFigureOut">
              <a:rPr lang="zh-CN" altLang="en-US" smtClean="0"/>
              <a:t>2017/11/23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339C7-5F0F-4DC4-B6E8-A7B10650AE83}" type="slidenum">
              <a:rPr lang="zh-CN" altLang="en-US" smtClean="0"/>
              <a:t>‹#›</a:t>
            </a:fld>
            <a:endParaRPr lang="zh-CN" altLang="en-US"/>
          </a:p>
        </p:txBody>
      </p:sp>
    </p:spTree>
    <p:extLst>
      <p:ext uri="{BB962C8B-B14F-4D97-AF65-F5344CB8AC3E}">
        <p14:creationId xmlns:p14="http://schemas.microsoft.com/office/powerpoint/2010/main" val="752660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2F6F5-DF4D-478F-BD86-AADCC090311D}" type="slidenum">
              <a:rPr lang="zh-CN" altLang="en-US"/>
              <a:pPr/>
              <a:t>58</a:t>
            </a:fld>
            <a:endParaRPr lang="en-US" altLang="zh-CN"/>
          </a:p>
        </p:txBody>
      </p:sp>
      <p:sp>
        <p:nvSpPr>
          <p:cNvPr id="500738" name="Rectangle 2"/>
          <p:cNvSpPr>
            <a:spLocks noRo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1301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D8DE78-FAE7-4334-BACD-C8F5A823A4B8}" type="slidenum">
              <a:rPr lang="zh-CN" altLang="en-US"/>
              <a:pPr/>
              <a:t>59</a:t>
            </a:fld>
            <a:endParaRPr lang="en-US" altLang="zh-CN"/>
          </a:p>
        </p:txBody>
      </p:sp>
      <p:sp>
        <p:nvSpPr>
          <p:cNvPr id="502786" name="Rectangle 2"/>
          <p:cNvSpPr>
            <a:spLocks noRo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8251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D58854-352D-485C-B6D2-A0F516C628F8}" type="slidenum">
              <a:rPr lang="zh-CN" altLang="en-US"/>
              <a:pPr/>
              <a:t>60</a:t>
            </a:fld>
            <a:endParaRPr lang="en-US" altLang="zh-CN"/>
          </a:p>
        </p:txBody>
      </p:sp>
      <p:sp>
        <p:nvSpPr>
          <p:cNvPr id="504834" name="Rectangle 2"/>
          <p:cNvSpPr>
            <a:spLocks noRo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8937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AE06E0-F6E2-4638-8E5C-9CBE79F80DF1}" type="slidenum">
              <a:rPr lang="zh-CN" altLang="en-US"/>
              <a:pPr/>
              <a:t>61</a:t>
            </a:fld>
            <a:endParaRPr lang="en-US" altLang="zh-CN"/>
          </a:p>
        </p:txBody>
      </p:sp>
      <p:sp>
        <p:nvSpPr>
          <p:cNvPr id="506882" name="Rectangle 2"/>
          <p:cNvSpPr>
            <a:spLocks noRot="1" noChangeArrowheads="1" noTextEdit="1"/>
          </p:cNvSpPr>
          <p:nvPr>
            <p:ph type="sldImg"/>
          </p:nvPr>
        </p:nvSpPr>
        <p:spPr>
          <a:ln/>
        </p:spPr>
      </p:sp>
      <p:sp>
        <p:nvSpPr>
          <p:cNvPr id="506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0722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CD4CD-BE51-4284-9D25-A922B405533A}" type="slidenum">
              <a:rPr lang="zh-CN" altLang="en-US"/>
              <a:pPr/>
              <a:t>62</a:t>
            </a:fld>
            <a:endParaRPr lang="en-US" altLang="zh-CN"/>
          </a:p>
        </p:txBody>
      </p:sp>
      <p:sp>
        <p:nvSpPr>
          <p:cNvPr id="508930" name="Rectangle 2"/>
          <p:cNvSpPr>
            <a:spLocks noRo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2102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B9F50-6C05-4C38-B930-AC98E18D7E2A}" type="slidenum">
              <a:rPr lang="zh-CN" altLang="en-US"/>
              <a:pPr/>
              <a:t>63</a:t>
            </a:fld>
            <a:endParaRPr lang="en-US" altLang="zh-CN"/>
          </a:p>
        </p:txBody>
      </p:sp>
      <p:sp>
        <p:nvSpPr>
          <p:cNvPr id="510978" name="Rectangle 2"/>
          <p:cNvSpPr>
            <a:spLocks noRo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50600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3730" name="Group 2"/>
          <p:cNvGrpSpPr>
            <a:grpSpLocks/>
          </p:cNvGrpSpPr>
          <p:nvPr/>
        </p:nvGrpSpPr>
        <p:grpSpPr bwMode="auto">
          <a:xfrm>
            <a:off x="0" y="0"/>
            <a:ext cx="9144000" cy="3365500"/>
            <a:chOff x="0" y="0"/>
            <a:chExt cx="5760" cy="2120"/>
          </a:xfrm>
        </p:grpSpPr>
        <p:pic>
          <p:nvPicPr>
            <p:cNvPr id="73731" name="Picture 3" descr="ARTBANNA"/>
            <p:cNvPicPr>
              <a:picLocks noChangeAspect="1" noChangeArrowheads="1"/>
            </p:cNvPicPr>
            <p:nvPr userDrawn="1"/>
          </p:nvPicPr>
          <p:blipFill>
            <a:blip r:embed="rId2">
              <a:extLst>
                <a:ext uri="{28A0092B-C50C-407E-A947-70E740481C1C}">
                  <a14:useLocalDpi xmlns:a14="http://schemas.microsoft.com/office/drawing/2010/main" val="0"/>
                </a:ext>
              </a:extLst>
            </a:blip>
            <a:srcRect l="8125"/>
            <a:stretch>
              <a:fillRect/>
            </a:stretch>
          </p:blipFill>
          <p:spPr bwMode="invGray">
            <a:xfrm>
              <a:off x="0" y="0"/>
              <a:ext cx="5760" cy="576"/>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rthsep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88" y="2059"/>
              <a:ext cx="2832" cy="61"/>
            </a:xfrm>
            <a:prstGeom prst="rect">
              <a:avLst/>
            </a:prstGeom>
            <a:noFill/>
            <a:extLst>
              <a:ext uri="{909E8E84-426E-40DD-AFC4-6F175D3DCCD1}">
                <a14:hiddenFill xmlns:a14="http://schemas.microsoft.com/office/drawing/2010/main">
                  <a:solidFill>
                    <a:srgbClr val="FFFFFF"/>
                  </a:solidFill>
                </a14:hiddenFill>
              </a:ext>
            </a:extLst>
          </p:spPr>
        </p:pic>
      </p:grpSp>
      <p:sp>
        <p:nvSpPr>
          <p:cNvPr id="73733" name="Rectangle 5"/>
          <p:cNvSpPr>
            <a:spLocks noGrp="1" noChangeArrowheads="1"/>
          </p:cNvSpPr>
          <p:nvPr>
            <p:ph type="ctrTitle"/>
          </p:nvPr>
        </p:nvSpPr>
        <p:spPr>
          <a:xfrm>
            <a:off x="990600" y="1905000"/>
            <a:ext cx="7772400" cy="1143000"/>
          </a:xfrm>
        </p:spPr>
        <p:txBody>
          <a:bodyPr/>
          <a:lstStyle>
            <a:lvl1pPr algn="r">
              <a:defRPr/>
            </a:lvl1pPr>
          </a:lstStyle>
          <a:p>
            <a:pPr lvl="0"/>
            <a:r>
              <a:rPr lang="zh-CN" altLang="en-US" noProof="0" smtClean="0"/>
              <a:t>单击此处编辑母版标题样式</a:t>
            </a:r>
          </a:p>
        </p:txBody>
      </p:sp>
      <p:sp>
        <p:nvSpPr>
          <p:cNvPr id="73734" name="Rectangle 6"/>
          <p:cNvSpPr>
            <a:spLocks noGrp="1" noChangeArrowheads="1"/>
          </p:cNvSpPr>
          <p:nvPr>
            <p:ph type="subTitle" idx="1"/>
          </p:nvPr>
        </p:nvSpPr>
        <p:spPr>
          <a:xfrm>
            <a:off x="2686050" y="3492500"/>
            <a:ext cx="6102350" cy="1752600"/>
          </a:xfrm>
        </p:spPr>
        <p:txBody>
          <a:bodyPr/>
          <a:lstStyle>
            <a:lvl1pPr marL="0" indent="0" algn="r">
              <a:buFont typeface="Wingdings" panose="05000000000000000000" pitchFamily="2" charset="2"/>
              <a:buNone/>
              <a:defRPr/>
            </a:lvl1pPr>
          </a:lstStyle>
          <a:p>
            <a:pPr lvl="0"/>
            <a:r>
              <a:rPr lang="zh-CN" altLang="en-US" noProof="0" smtClean="0"/>
              <a:t>单击此处编辑母版副标题样式</a:t>
            </a:r>
          </a:p>
        </p:txBody>
      </p:sp>
      <p:sp>
        <p:nvSpPr>
          <p:cNvPr id="73735" name="Rectangle 7"/>
          <p:cNvSpPr>
            <a:spLocks noGrp="1" noChangeArrowheads="1"/>
          </p:cNvSpPr>
          <p:nvPr>
            <p:ph type="dt" sz="half" idx="2"/>
          </p:nvPr>
        </p:nvSpPr>
        <p:spPr>
          <a:xfrm>
            <a:off x="3359150" y="6343650"/>
            <a:ext cx="1905000" cy="457200"/>
          </a:xfrm>
        </p:spPr>
        <p:txBody>
          <a:bodyPr/>
          <a:lstStyle>
            <a:lvl1pPr>
              <a:defRPr/>
            </a:lvl1pPr>
          </a:lstStyle>
          <a:p>
            <a:endParaRPr lang="en-US" altLang="zh-CN"/>
          </a:p>
        </p:txBody>
      </p:sp>
      <p:sp>
        <p:nvSpPr>
          <p:cNvPr id="73736" name="Rectangle 8"/>
          <p:cNvSpPr>
            <a:spLocks noGrp="1" noChangeArrowheads="1"/>
          </p:cNvSpPr>
          <p:nvPr>
            <p:ph type="ftr" sz="quarter" idx="3"/>
          </p:nvPr>
        </p:nvSpPr>
        <p:spPr>
          <a:xfrm>
            <a:off x="6019800" y="6343650"/>
            <a:ext cx="2895600" cy="457200"/>
          </a:xfrm>
        </p:spPr>
        <p:txBody>
          <a:bodyPr/>
          <a:lstStyle>
            <a:lvl1pPr>
              <a:defRPr/>
            </a:lvl1pPr>
          </a:lstStyle>
          <a:p>
            <a:endParaRPr lang="en-US" altLang="zh-CN"/>
          </a:p>
        </p:txBody>
      </p:sp>
      <p:sp>
        <p:nvSpPr>
          <p:cNvPr id="73737" name="Rectangle 9"/>
          <p:cNvSpPr>
            <a:spLocks noGrp="1" noChangeArrowheads="1"/>
          </p:cNvSpPr>
          <p:nvPr>
            <p:ph type="sldNum" sz="quarter" idx="4"/>
          </p:nvPr>
        </p:nvSpPr>
        <p:spPr>
          <a:xfrm>
            <a:off x="125413" y="6361113"/>
            <a:ext cx="1905000" cy="457200"/>
          </a:xfrm>
        </p:spPr>
        <p:txBody>
          <a:bodyPr/>
          <a:lstStyle>
            <a:lvl1pPr>
              <a:defRPr/>
            </a:lvl1pPr>
          </a:lstStyle>
          <a:p>
            <a:fld id="{73C83D45-DAD9-4D82-9D9A-952144490043}"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569A8AB-79FE-421E-80F6-4B56C301B84C}" type="slidenum">
              <a:rPr lang="en-US" altLang="zh-CN"/>
              <a:pPr/>
              <a:t>‹#›</a:t>
            </a:fld>
            <a:endParaRPr lang="en-US" altLang="zh-CN"/>
          </a:p>
        </p:txBody>
      </p:sp>
    </p:spTree>
    <p:extLst>
      <p:ext uri="{BB962C8B-B14F-4D97-AF65-F5344CB8AC3E}">
        <p14:creationId xmlns:p14="http://schemas.microsoft.com/office/powerpoint/2010/main" val="541425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6088" y="722313"/>
            <a:ext cx="2159000" cy="533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17500" y="722313"/>
            <a:ext cx="6326188" cy="533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4059286-42FC-45FC-BE9B-52AC63EA391D}" type="slidenum">
              <a:rPr lang="en-US" altLang="zh-CN"/>
              <a:pPr/>
              <a:t>‹#›</a:t>
            </a:fld>
            <a:endParaRPr lang="en-US" altLang="zh-CN"/>
          </a:p>
        </p:txBody>
      </p:sp>
    </p:spTree>
    <p:extLst>
      <p:ext uri="{BB962C8B-B14F-4D97-AF65-F5344CB8AC3E}">
        <p14:creationId xmlns:p14="http://schemas.microsoft.com/office/powerpoint/2010/main" val="2492285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17500" y="722313"/>
            <a:ext cx="8637588"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8613" y="1941513"/>
            <a:ext cx="4027487"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4508500" y="1941513"/>
            <a:ext cx="4029075" cy="4114800"/>
          </a:xfrm>
        </p:spPr>
        <p:txBody>
          <a:bodyPr/>
          <a:lstStyle/>
          <a:p>
            <a:endParaRPr lang="zh-CN" altLang="en-US"/>
          </a:p>
        </p:txBody>
      </p:sp>
      <p:sp>
        <p:nvSpPr>
          <p:cNvPr id="5" name="日期占位符 4"/>
          <p:cNvSpPr>
            <a:spLocks noGrp="1"/>
          </p:cNvSpPr>
          <p:nvPr>
            <p:ph type="dt" sz="half" idx="10"/>
          </p:nvPr>
        </p:nvSpPr>
        <p:spPr>
          <a:xfrm>
            <a:off x="3433763" y="634365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6108700" y="634365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146050" y="6361113"/>
            <a:ext cx="1905000" cy="457200"/>
          </a:xfrm>
        </p:spPr>
        <p:txBody>
          <a:bodyPr/>
          <a:lstStyle>
            <a:lvl1pPr>
              <a:defRPr/>
            </a:lvl1pPr>
          </a:lstStyle>
          <a:p>
            <a:fld id="{F06F606F-A2EB-4B5C-9F0D-5CBD6F2690E8}" type="slidenum">
              <a:rPr lang="en-US" altLang="zh-CN"/>
              <a:pPr/>
              <a:t>‹#›</a:t>
            </a:fld>
            <a:endParaRPr lang="en-US" altLang="zh-CN"/>
          </a:p>
        </p:txBody>
      </p:sp>
    </p:spTree>
    <p:extLst>
      <p:ext uri="{BB962C8B-B14F-4D97-AF65-F5344CB8AC3E}">
        <p14:creationId xmlns:p14="http://schemas.microsoft.com/office/powerpoint/2010/main" val="1192546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317500" y="722313"/>
            <a:ext cx="8637588" cy="762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8613" y="1941513"/>
            <a:ext cx="8208962"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28613" y="4075113"/>
            <a:ext cx="8208962"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433763" y="634365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6108700" y="634365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146050" y="6361113"/>
            <a:ext cx="1905000" cy="457200"/>
          </a:xfrm>
        </p:spPr>
        <p:txBody>
          <a:bodyPr/>
          <a:lstStyle>
            <a:lvl1pPr>
              <a:defRPr/>
            </a:lvl1pPr>
          </a:lstStyle>
          <a:p>
            <a:fld id="{4B2A6C03-2A58-42CC-A95A-A22CAA8019C3}" type="slidenum">
              <a:rPr lang="en-US" altLang="zh-CN"/>
              <a:pPr/>
              <a:t>‹#›</a:t>
            </a:fld>
            <a:endParaRPr lang="en-US" altLang="zh-CN"/>
          </a:p>
        </p:txBody>
      </p:sp>
    </p:spTree>
    <p:extLst>
      <p:ext uri="{BB962C8B-B14F-4D97-AF65-F5344CB8AC3E}">
        <p14:creationId xmlns:p14="http://schemas.microsoft.com/office/powerpoint/2010/main" val="239104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17500" y="722313"/>
            <a:ext cx="8637588"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8613" y="1941513"/>
            <a:ext cx="8208962"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28613" y="4075113"/>
            <a:ext cx="8208962"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433763" y="634365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6108700" y="634365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146050" y="6361113"/>
            <a:ext cx="1905000" cy="457200"/>
          </a:xfrm>
        </p:spPr>
        <p:txBody>
          <a:bodyPr/>
          <a:lstStyle>
            <a:lvl1pPr>
              <a:defRPr/>
            </a:lvl1pPr>
          </a:lstStyle>
          <a:p>
            <a:fld id="{A9E3E63A-BBB0-4369-A82B-B2B3324CEC33}" type="slidenum">
              <a:rPr lang="en-US" altLang="zh-CN"/>
              <a:pPr/>
              <a:t>‹#›</a:t>
            </a:fld>
            <a:endParaRPr lang="en-US" altLang="zh-CN"/>
          </a:p>
        </p:txBody>
      </p:sp>
    </p:spTree>
    <p:extLst>
      <p:ext uri="{BB962C8B-B14F-4D97-AF65-F5344CB8AC3E}">
        <p14:creationId xmlns:p14="http://schemas.microsoft.com/office/powerpoint/2010/main" val="2380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86F9FA2-5835-4CBD-9683-4180D0D8D1CD}" type="slidenum">
              <a:rPr lang="en-US" altLang="zh-CN"/>
              <a:pPr/>
              <a:t>‹#›</a:t>
            </a:fld>
            <a:endParaRPr lang="en-US" altLang="zh-CN"/>
          </a:p>
        </p:txBody>
      </p:sp>
    </p:spTree>
    <p:extLst>
      <p:ext uri="{BB962C8B-B14F-4D97-AF65-F5344CB8AC3E}">
        <p14:creationId xmlns:p14="http://schemas.microsoft.com/office/powerpoint/2010/main" val="69855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A6018FC-E614-4F54-8C16-3D43FABF75C6}" type="slidenum">
              <a:rPr lang="en-US" altLang="zh-CN"/>
              <a:pPr/>
              <a:t>‹#›</a:t>
            </a:fld>
            <a:endParaRPr lang="en-US" altLang="zh-CN"/>
          </a:p>
        </p:txBody>
      </p:sp>
    </p:spTree>
    <p:extLst>
      <p:ext uri="{BB962C8B-B14F-4D97-AF65-F5344CB8AC3E}">
        <p14:creationId xmlns:p14="http://schemas.microsoft.com/office/powerpoint/2010/main" val="304047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8613" y="1941513"/>
            <a:ext cx="4027487"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8500" y="1941513"/>
            <a:ext cx="4029075"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1318F7B-2DB8-490E-962A-5A577C7217A5}" type="slidenum">
              <a:rPr lang="en-US" altLang="zh-CN"/>
              <a:pPr/>
              <a:t>‹#›</a:t>
            </a:fld>
            <a:endParaRPr lang="en-US" altLang="zh-CN"/>
          </a:p>
        </p:txBody>
      </p:sp>
    </p:spTree>
    <p:extLst>
      <p:ext uri="{BB962C8B-B14F-4D97-AF65-F5344CB8AC3E}">
        <p14:creationId xmlns:p14="http://schemas.microsoft.com/office/powerpoint/2010/main" val="420398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AFB3CF1-358A-4183-B519-4ECD2EC3C4A4}" type="slidenum">
              <a:rPr lang="en-US" altLang="zh-CN"/>
              <a:pPr/>
              <a:t>‹#›</a:t>
            </a:fld>
            <a:endParaRPr lang="en-US" altLang="zh-CN"/>
          </a:p>
        </p:txBody>
      </p:sp>
    </p:spTree>
    <p:extLst>
      <p:ext uri="{BB962C8B-B14F-4D97-AF65-F5344CB8AC3E}">
        <p14:creationId xmlns:p14="http://schemas.microsoft.com/office/powerpoint/2010/main" val="4099452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E03EC426-9C7F-4313-ABA6-E33E2AFF5153}" type="slidenum">
              <a:rPr lang="en-US" altLang="zh-CN"/>
              <a:pPr/>
              <a:t>‹#›</a:t>
            </a:fld>
            <a:endParaRPr lang="en-US" altLang="zh-CN"/>
          </a:p>
        </p:txBody>
      </p:sp>
    </p:spTree>
    <p:extLst>
      <p:ext uri="{BB962C8B-B14F-4D97-AF65-F5344CB8AC3E}">
        <p14:creationId xmlns:p14="http://schemas.microsoft.com/office/powerpoint/2010/main" val="1244103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78051B8-7454-4063-B73D-6A5A839A27A8}" type="slidenum">
              <a:rPr lang="en-US" altLang="zh-CN"/>
              <a:pPr/>
              <a:t>‹#›</a:t>
            </a:fld>
            <a:endParaRPr lang="en-US" altLang="zh-CN"/>
          </a:p>
        </p:txBody>
      </p:sp>
    </p:spTree>
    <p:extLst>
      <p:ext uri="{BB962C8B-B14F-4D97-AF65-F5344CB8AC3E}">
        <p14:creationId xmlns:p14="http://schemas.microsoft.com/office/powerpoint/2010/main" val="429187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49F3F77-6FB0-41BA-BBED-C1141482997E}" type="slidenum">
              <a:rPr lang="en-US" altLang="zh-CN"/>
              <a:pPr/>
              <a:t>‹#›</a:t>
            </a:fld>
            <a:endParaRPr lang="en-US" altLang="zh-CN"/>
          </a:p>
        </p:txBody>
      </p:sp>
    </p:spTree>
    <p:extLst>
      <p:ext uri="{BB962C8B-B14F-4D97-AF65-F5344CB8AC3E}">
        <p14:creationId xmlns:p14="http://schemas.microsoft.com/office/powerpoint/2010/main" val="1829906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4AF0C78-C2C5-4D28-A95A-853CB5C1F163}" type="slidenum">
              <a:rPr lang="en-US" altLang="zh-CN"/>
              <a:pPr/>
              <a:t>‹#›</a:t>
            </a:fld>
            <a:endParaRPr lang="en-US" altLang="zh-CN"/>
          </a:p>
        </p:txBody>
      </p:sp>
    </p:spTree>
    <p:extLst>
      <p:ext uri="{BB962C8B-B14F-4D97-AF65-F5344CB8AC3E}">
        <p14:creationId xmlns:p14="http://schemas.microsoft.com/office/powerpoint/2010/main" val="2766758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path path="rect">
            <a:fillToRect r="100000" b="100000"/>
          </a:path>
        </a:gradFill>
        <a:effectLst/>
      </p:bgPr>
    </p:bg>
    <p:spTree>
      <p:nvGrpSpPr>
        <p:cNvPr id="1" name=""/>
        <p:cNvGrpSpPr/>
        <p:nvPr/>
      </p:nvGrpSpPr>
      <p:grpSpPr>
        <a:xfrm>
          <a:off x="0" y="0"/>
          <a:ext cx="0" cy="0"/>
          <a:chOff x="0" y="0"/>
          <a:chExt cx="0" cy="0"/>
        </a:xfrm>
      </p:grpSpPr>
      <p:grpSp>
        <p:nvGrpSpPr>
          <p:cNvPr id="72706" name="Group 2"/>
          <p:cNvGrpSpPr>
            <a:grpSpLocks/>
          </p:cNvGrpSpPr>
          <p:nvPr/>
        </p:nvGrpSpPr>
        <p:grpSpPr bwMode="auto">
          <a:xfrm>
            <a:off x="-7938" y="1636713"/>
            <a:ext cx="9148763" cy="4618037"/>
            <a:chOff x="-5" y="1031"/>
            <a:chExt cx="5763" cy="2909"/>
          </a:xfrm>
        </p:grpSpPr>
        <p:pic>
          <p:nvPicPr>
            <p:cNvPr id="72707" name="Picture 3" descr="ARTHSEP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3778" y="3893"/>
              <a:ext cx="1980" cy="47"/>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Arthsepa"/>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 y="1031"/>
              <a:ext cx="2832" cy="61"/>
            </a:xfrm>
            <a:prstGeom prst="rect">
              <a:avLst/>
            </a:prstGeom>
            <a:noFill/>
            <a:extLst>
              <a:ext uri="{909E8E84-426E-40DD-AFC4-6F175D3DCCD1}">
                <a14:hiddenFill xmlns:a14="http://schemas.microsoft.com/office/drawing/2010/main">
                  <a:solidFill>
                    <a:srgbClr val="FFFFFF"/>
                  </a:solidFill>
                </a14:hiddenFill>
              </a:ext>
            </a:extLst>
          </p:spPr>
        </p:pic>
      </p:grpSp>
      <p:sp>
        <p:nvSpPr>
          <p:cNvPr id="72709" name="Rectangle 5"/>
          <p:cNvSpPr>
            <a:spLocks noGrp="1" noChangeArrowheads="1"/>
          </p:cNvSpPr>
          <p:nvPr>
            <p:ph type="title"/>
          </p:nvPr>
        </p:nvSpPr>
        <p:spPr bwMode="auto">
          <a:xfrm>
            <a:off x="317500" y="722313"/>
            <a:ext cx="86375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smtClean="0"/>
              <a:t>单击此处编辑母版标题样式</a:t>
            </a:r>
          </a:p>
        </p:txBody>
      </p:sp>
      <p:sp>
        <p:nvSpPr>
          <p:cNvPr id="72710" name="Rectangle 6"/>
          <p:cNvSpPr>
            <a:spLocks noGrp="1" noChangeArrowheads="1"/>
          </p:cNvSpPr>
          <p:nvPr>
            <p:ph type="body" idx="1"/>
          </p:nvPr>
        </p:nvSpPr>
        <p:spPr bwMode="auto">
          <a:xfrm>
            <a:off x="328613" y="1941513"/>
            <a:ext cx="82089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11" name="Rectangle 7"/>
          <p:cNvSpPr>
            <a:spLocks noGrp="1" noChangeArrowheads="1"/>
          </p:cNvSpPr>
          <p:nvPr>
            <p:ph type="dt" sz="half" idx="2"/>
          </p:nvPr>
        </p:nvSpPr>
        <p:spPr bwMode="auto">
          <a:xfrm>
            <a:off x="3433763" y="63436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atin typeface="+mn-lt"/>
              </a:defRPr>
            </a:lvl1pPr>
          </a:lstStyle>
          <a:p>
            <a:endParaRPr lang="en-US" altLang="zh-CN"/>
          </a:p>
        </p:txBody>
      </p:sp>
      <p:sp>
        <p:nvSpPr>
          <p:cNvPr id="72712" name="Rectangle 8"/>
          <p:cNvSpPr>
            <a:spLocks noGrp="1" noChangeArrowheads="1"/>
          </p:cNvSpPr>
          <p:nvPr>
            <p:ph type="ftr" sz="quarter" idx="3"/>
          </p:nvPr>
        </p:nvSpPr>
        <p:spPr bwMode="auto">
          <a:xfrm>
            <a:off x="6108700" y="63436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atin typeface="+mn-lt"/>
              </a:defRPr>
            </a:lvl1pPr>
          </a:lstStyle>
          <a:p>
            <a:endParaRPr lang="en-US" altLang="zh-CN"/>
          </a:p>
        </p:txBody>
      </p:sp>
      <p:sp>
        <p:nvSpPr>
          <p:cNvPr id="72713" name="Rectangle 9"/>
          <p:cNvSpPr>
            <a:spLocks noGrp="1" noChangeArrowheads="1"/>
          </p:cNvSpPr>
          <p:nvPr>
            <p:ph type="sldNum" sz="quarter" idx="4"/>
          </p:nvPr>
        </p:nvSpPr>
        <p:spPr bwMode="auto">
          <a:xfrm>
            <a:off x="146050" y="6361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a:latin typeface="+mn-lt"/>
              </a:defRPr>
            </a:lvl1pPr>
          </a:lstStyle>
          <a:p>
            <a:fld id="{5FAB17F6-7063-4C44-8B3F-6468CF312C25}"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rgbClr val="CCFF33"/>
        </a:buClr>
        <a:buSzPct val="7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6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fontAlgn="base">
        <a:spcBef>
          <a:spcPct val="20000"/>
        </a:spcBef>
        <a:spcAft>
          <a:spcPct val="0"/>
        </a:spcAft>
        <a:buClr>
          <a:srgbClr val="0099CC"/>
        </a:buClr>
        <a:buSzPct val="65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7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jpe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oleObject" Target="../embeddings/oleObject3.bin"/><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oleObject" Target="../embeddings/oleObject6.bin"/><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zh-CN" altLang="en-US">
                <a:ea typeface="黑体" panose="02010609060101010101" pitchFamily="49" charset="-122"/>
              </a:rPr>
              <a:t>分形几何</a:t>
            </a:r>
            <a:r>
              <a:rPr lang="zh-CN" altLang="en-US"/>
              <a:t/>
            </a:r>
            <a:br>
              <a:rPr lang="zh-CN" altLang="en-US"/>
            </a:br>
            <a:r>
              <a:rPr lang="en-US" altLang="zh-CN">
                <a:latin typeface="Times New Roman" panose="02020603050405020304" pitchFamily="18" charset="0"/>
              </a:rPr>
              <a:t>fractal</a:t>
            </a:r>
          </a:p>
        </p:txBody>
      </p:sp>
      <p:sp>
        <p:nvSpPr>
          <p:cNvPr id="106500" name="Rectangle 4"/>
          <p:cNvSpPr>
            <a:spLocks noGrp="1" noChangeArrowheads="1"/>
          </p:cNvSpPr>
          <p:nvPr>
            <p:ph type="subTitle" idx="1"/>
          </p:nvPr>
        </p:nvSpPr>
        <p:spPr/>
        <p:txBody>
          <a:bodyPr/>
          <a:lstStyle/>
          <a:p>
            <a:endParaRPr lang="zh-CN"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347663" y="403225"/>
            <a:ext cx="4516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ltLang="zh-CN"/>
              <a:t>http://www.fractal_net.net</a:t>
            </a:r>
          </a:p>
        </p:txBody>
      </p:sp>
      <p:pic>
        <p:nvPicPr>
          <p:cNvPr id="167939" name="Picture 3" descr="1-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3054350" cy="2449512"/>
          </a:xfrm>
          <a:prstGeom prst="rect">
            <a:avLst/>
          </a:prstGeom>
          <a:noFill/>
          <a:extLst>
            <a:ext uri="{909E8E84-426E-40DD-AFC4-6F175D3DCCD1}">
              <a14:hiddenFill xmlns:a14="http://schemas.microsoft.com/office/drawing/2010/main">
                <a:solidFill>
                  <a:srgbClr val="FFFFFF"/>
                </a:solidFill>
              </a14:hiddenFill>
            </a:ext>
          </a:extLst>
        </p:spPr>
      </p:pic>
      <p:pic>
        <p:nvPicPr>
          <p:cNvPr id="167940" name="Picture 4" descr="1-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158875"/>
            <a:ext cx="3027363" cy="2430463"/>
          </a:xfrm>
          <a:prstGeom prst="rect">
            <a:avLst/>
          </a:prstGeom>
          <a:noFill/>
          <a:extLst>
            <a:ext uri="{909E8E84-426E-40DD-AFC4-6F175D3DCCD1}">
              <a14:hiddenFill xmlns:a14="http://schemas.microsoft.com/office/drawing/2010/main">
                <a:solidFill>
                  <a:srgbClr val="FFFFFF"/>
                </a:solidFill>
              </a14:hiddenFill>
            </a:ext>
          </a:extLst>
        </p:spPr>
      </p:pic>
      <p:pic>
        <p:nvPicPr>
          <p:cNvPr id="167941" name="Picture 5" descr="1-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0" y="1169988"/>
            <a:ext cx="3079750" cy="2443162"/>
          </a:xfrm>
          <a:prstGeom prst="rect">
            <a:avLst/>
          </a:prstGeom>
          <a:noFill/>
          <a:extLst>
            <a:ext uri="{909E8E84-426E-40DD-AFC4-6F175D3DCCD1}">
              <a14:hiddenFill xmlns:a14="http://schemas.microsoft.com/office/drawing/2010/main">
                <a:solidFill>
                  <a:srgbClr val="FFFFFF"/>
                </a:solidFill>
              </a14:hiddenFill>
            </a:ext>
          </a:extLst>
        </p:spPr>
      </p:pic>
      <p:pic>
        <p:nvPicPr>
          <p:cNvPr id="167942" name="Picture 6" descr="1-0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97275"/>
            <a:ext cx="3068638" cy="2433638"/>
          </a:xfrm>
          <a:prstGeom prst="rect">
            <a:avLst/>
          </a:prstGeom>
          <a:noFill/>
          <a:extLst>
            <a:ext uri="{909E8E84-426E-40DD-AFC4-6F175D3DCCD1}">
              <a14:hiddenFill xmlns:a14="http://schemas.microsoft.com/office/drawing/2010/main">
                <a:solidFill>
                  <a:srgbClr val="FFFFFF"/>
                </a:solidFill>
              </a14:hiddenFill>
            </a:ext>
          </a:extLst>
        </p:spPr>
      </p:pic>
      <p:pic>
        <p:nvPicPr>
          <p:cNvPr id="167943" name="Picture 7" descr="1-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3584575"/>
            <a:ext cx="3082925" cy="2443163"/>
          </a:xfrm>
          <a:prstGeom prst="rect">
            <a:avLst/>
          </a:prstGeom>
          <a:noFill/>
          <a:extLst>
            <a:ext uri="{909E8E84-426E-40DD-AFC4-6F175D3DCCD1}">
              <a14:hiddenFill xmlns:a14="http://schemas.microsoft.com/office/drawing/2010/main">
                <a:solidFill>
                  <a:srgbClr val="FFFFFF"/>
                </a:solidFill>
              </a14:hiddenFill>
            </a:ext>
          </a:extLst>
        </p:spPr>
      </p:pic>
      <p:pic>
        <p:nvPicPr>
          <p:cNvPr id="167944" name="Picture 8" descr="2-0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1238" y="3611563"/>
            <a:ext cx="3052762" cy="2420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2430"/>
            <a:ext cx="9144000" cy="6073140"/>
          </a:xfrm>
          <a:prstGeom prst="rect">
            <a:avLst/>
          </a:prstGeom>
        </p:spPr>
      </p:pic>
      <p:sp>
        <p:nvSpPr>
          <p:cNvPr id="108546" name="Rectangle 2"/>
          <p:cNvSpPr>
            <a:spLocks noGrp="1" noChangeArrowheads="1"/>
          </p:cNvSpPr>
          <p:nvPr>
            <p:ph type="title"/>
          </p:nvPr>
        </p:nvSpPr>
        <p:spPr>
          <a:xfrm>
            <a:off x="317500" y="782638"/>
            <a:ext cx="7916863" cy="701675"/>
          </a:xfrm>
          <a:solidFill>
            <a:srgbClr val="00B050"/>
          </a:solidFill>
        </p:spPr>
        <p:txBody>
          <a:bodyPr/>
          <a:lstStyle/>
          <a:p>
            <a:r>
              <a:rPr lang="zh-CN" altLang="en-US" sz="4000" dirty="0">
                <a:ea typeface="黑体" panose="02010609060101010101" pitchFamily="49" charset="-122"/>
              </a:rPr>
              <a:t>典型的分形曲线集</a:t>
            </a:r>
          </a:p>
        </p:txBody>
      </p:sp>
      <p:sp>
        <p:nvSpPr>
          <p:cNvPr id="108547"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08549" name="Picture 5" descr="fenxin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27238"/>
            <a:ext cx="2892425" cy="4068762"/>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fenxing13"/>
          <p:cNvPicPr>
            <a:picLocks noGrp="1" noChangeAspect="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4779963" y="1758950"/>
            <a:ext cx="3857625" cy="4114800"/>
          </a:xfrm>
          <a:solidFill>
            <a:schemeClr val="bg1">
              <a:lumMod val="20000"/>
              <a:lumOff val="80000"/>
            </a:schemeClr>
          </a:solidFill>
          <a:ln/>
          <a:extLst/>
        </p:spPr>
      </p:pic>
      <p:sp>
        <p:nvSpPr>
          <p:cNvPr id="5" name="文本框 4"/>
          <p:cNvSpPr txBox="1"/>
          <p:nvPr/>
        </p:nvSpPr>
        <p:spPr>
          <a:xfrm>
            <a:off x="430288" y="6181725"/>
            <a:ext cx="3581273" cy="461665"/>
          </a:xfrm>
          <a:prstGeom prst="rect">
            <a:avLst/>
          </a:prstGeom>
          <a:solidFill>
            <a:schemeClr val="tx1"/>
          </a:solidFill>
        </p:spPr>
        <p:txBody>
          <a:bodyPr wrap="square" rtlCol="0">
            <a:spAutoFit/>
          </a:bodyPr>
          <a:lstStyle/>
          <a:p>
            <a:r>
              <a:rPr lang="zh-CN" altLang="en-US" dirty="0" smtClean="0">
                <a:solidFill>
                  <a:srgbClr val="006600"/>
                </a:solidFill>
              </a:rPr>
              <a:t>自然界中真实的蕨树叶子</a:t>
            </a:r>
            <a:endParaRPr lang="zh-CN" altLang="en-US" dirty="0">
              <a:solidFill>
                <a:srgbClr val="006600"/>
              </a:solidFill>
            </a:endParaRPr>
          </a:p>
        </p:txBody>
      </p:sp>
      <p:sp>
        <p:nvSpPr>
          <p:cNvPr id="11" name="文本框 10"/>
          <p:cNvSpPr txBox="1"/>
          <p:nvPr/>
        </p:nvSpPr>
        <p:spPr>
          <a:xfrm>
            <a:off x="4918138" y="6181725"/>
            <a:ext cx="3581273" cy="461665"/>
          </a:xfrm>
          <a:prstGeom prst="rect">
            <a:avLst/>
          </a:prstGeom>
          <a:solidFill>
            <a:schemeClr val="tx1"/>
          </a:solidFill>
        </p:spPr>
        <p:txBody>
          <a:bodyPr wrap="square" rtlCol="0">
            <a:spAutoFit/>
          </a:bodyPr>
          <a:lstStyle/>
          <a:p>
            <a:r>
              <a:rPr lang="zh-CN" altLang="en-US" dirty="0" smtClean="0">
                <a:solidFill>
                  <a:srgbClr val="006600"/>
                </a:solidFill>
              </a:rPr>
              <a:t>计算机模拟的蕨树叶子</a:t>
            </a:r>
            <a:endParaRPr lang="zh-CN" altLang="en-US" dirty="0">
              <a:solidFill>
                <a:srgbClr val="00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additive="base">
                                        <p:cTn id="7" dur="500" fill="hold"/>
                                        <p:tgtEl>
                                          <p:spTgt spid="108546"/>
                                        </p:tgtEl>
                                        <p:attrNameLst>
                                          <p:attrName>ppt_x</p:attrName>
                                        </p:attrNameLst>
                                      </p:cBhvr>
                                      <p:tavLst>
                                        <p:tav tm="0">
                                          <p:val>
                                            <p:strVal val="1+#ppt_w/2"/>
                                          </p:val>
                                        </p:tav>
                                        <p:tav tm="100000">
                                          <p:val>
                                            <p:strVal val="#ppt_x"/>
                                          </p:val>
                                        </p:tav>
                                      </p:tavLst>
                                    </p:anim>
                                    <p:anim calcmode="lin" valueType="num">
                                      <p:cBhvr additive="base">
                                        <p:cTn id="8" dur="500" fill="hold"/>
                                        <p:tgtEl>
                                          <p:spTgt spid="1085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8549"/>
                                        </p:tgtEl>
                                        <p:attrNameLst>
                                          <p:attrName>style.visibility</p:attrName>
                                        </p:attrNameLst>
                                      </p:cBhvr>
                                      <p:to>
                                        <p:strVal val="visible"/>
                                      </p:to>
                                    </p:set>
                                    <p:animEffect transition="in" filter="fade">
                                      <p:cBhvr>
                                        <p:cTn id="12" dur="1000"/>
                                        <p:tgtEl>
                                          <p:spTgt spid="108549"/>
                                        </p:tgtEl>
                                      </p:cBhvr>
                                    </p:animEffect>
                                    <p:anim calcmode="lin" valueType="num">
                                      <p:cBhvr>
                                        <p:cTn id="13" dur="1000" fill="hold"/>
                                        <p:tgtEl>
                                          <p:spTgt spid="108549"/>
                                        </p:tgtEl>
                                        <p:attrNameLst>
                                          <p:attrName>ppt_x</p:attrName>
                                        </p:attrNameLst>
                                      </p:cBhvr>
                                      <p:tavLst>
                                        <p:tav tm="0">
                                          <p:val>
                                            <p:strVal val="#ppt_x"/>
                                          </p:val>
                                        </p:tav>
                                        <p:tav tm="100000">
                                          <p:val>
                                            <p:strVal val="#ppt_x"/>
                                          </p:val>
                                        </p:tav>
                                      </p:tavLst>
                                    </p:anim>
                                    <p:anim calcmode="lin" valueType="num">
                                      <p:cBhvr>
                                        <p:cTn id="14" dur="1000" fill="hold"/>
                                        <p:tgtEl>
                                          <p:spTgt spid="10854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8551"/>
                                        </p:tgtEl>
                                        <p:attrNameLst>
                                          <p:attrName>style.visibility</p:attrName>
                                        </p:attrNameLst>
                                      </p:cBhvr>
                                      <p:to>
                                        <p:strVal val="visible"/>
                                      </p:to>
                                    </p:set>
                                    <p:animEffect transition="in" filter="fade">
                                      <p:cBhvr>
                                        <p:cTn id="24" dur="1000"/>
                                        <p:tgtEl>
                                          <p:spTgt spid="108551"/>
                                        </p:tgtEl>
                                      </p:cBhvr>
                                    </p:animEffect>
                                    <p:anim calcmode="lin" valueType="num">
                                      <p:cBhvr>
                                        <p:cTn id="25" dur="1000" fill="hold"/>
                                        <p:tgtEl>
                                          <p:spTgt spid="108551"/>
                                        </p:tgtEl>
                                        <p:attrNameLst>
                                          <p:attrName>ppt_x</p:attrName>
                                        </p:attrNameLst>
                                      </p:cBhvr>
                                      <p:tavLst>
                                        <p:tav tm="0">
                                          <p:val>
                                            <p:strVal val="#ppt_x"/>
                                          </p:val>
                                        </p:tav>
                                        <p:tav tm="100000">
                                          <p:val>
                                            <p:strVal val="#ppt_x"/>
                                          </p:val>
                                        </p:tav>
                                      </p:tavLst>
                                    </p:anim>
                                    <p:anim calcmode="lin" valueType="num">
                                      <p:cBhvr>
                                        <p:cTn id="26" dur="1000" fill="hold"/>
                                        <p:tgtEl>
                                          <p:spTgt spid="108551"/>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nimBg="1"/>
      <p:bldP spid="5"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5" name="Picture 3" descr="d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317500" y="714872"/>
            <a:ext cx="8637588" cy="769441"/>
          </a:xfrm>
        </p:spPr>
        <p:txBody>
          <a:bodyPr/>
          <a:lstStyle/>
          <a:p>
            <a:pPr eaLnBrk="1" hangingPunct="1"/>
            <a:r>
              <a:rPr lang="en-US" altLang="zh-CN" dirty="0" smtClean="0">
                <a:latin typeface="黑体" panose="02010609060101010101" pitchFamily="49" charset="-122"/>
                <a:ea typeface="黑体" panose="02010609060101010101" pitchFamily="49" charset="-122"/>
              </a:rPr>
              <a:t> </a:t>
            </a:r>
            <a:r>
              <a:rPr lang="zh-CN" altLang="zh-CN" dirty="0" smtClean="0">
                <a:latin typeface="黑体" panose="02010609060101010101" pitchFamily="49" charset="-122"/>
                <a:ea typeface="黑体" panose="02010609060101010101" pitchFamily="49" charset="-122"/>
              </a:rPr>
              <a:t>哲学和</a:t>
            </a:r>
            <a:r>
              <a:rPr lang="zh-CN" altLang="zh-CN" dirty="0" smtClean="0">
                <a:latin typeface="黑体" panose="02010609060101010101" pitchFamily="49" charset="-122"/>
                <a:ea typeface="黑体" panose="02010609060101010101" pitchFamily="49" charset="-122"/>
              </a:rPr>
              <a:t>混沌学联手</a:t>
            </a:r>
            <a:endParaRPr lang="zh-CN" altLang="en-US" dirty="0" smtClean="0">
              <a:latin typeface="黑体" panose="02010609060101010101" pitchFamily="49" charset="-122"/>
              <a:ea typeface="黑体" panose="02010609060101010101" pitchFamily="49" charset="-122"/>
            </a:endParaRPr>
          </a:p>
        </p:txBody>
      </p:sp>
      <p:sp>
        <p:nvSpPr>
          <p:cNvPr id="103427" name="内容占位符 2"/>
          <p:cNvSpPr>
            <a:spLocks noGrp="1"/>
          </p:cNvSpPr>
          <p:nvPr>
            <p:ph idx="1"/>
          </p:nvPr>
        </p:nvSpPr>
        <p:spPr/>
        <p:txBody>
          <a:bodyPr/>
          <a:lstStyle/>
          <a:p>
            <a:r>
              <a:rPr lang="zh-CN" altLang="zh-CN" sz="2000" dirty="0" smtClean="0"/>
              <a:t>分形学的“美色”不可阻挡，很快它又和同时代的一种特别有“才”的物理学理论搭上了关系，这种理论就是混沌学。</a:t>
            </a:r>
            <a:r>
              <a:rPr lang="en-US" altLang="zh-CN" sz="2000" dirty="0" smtClean="0"/>
              <a:t> </a:t>
            </a:r>
            <a:endParaRPr lang="en-US" altLang="zh-CN" sz="2000" dirty="0" smtClean="0"/>
          </a:p>
          <a:p>
            <a:r>
              <a:rPr lang="en-US" altLang="zh-CN" sz="2000" dirty="0" smtClean="0"/>
              <a:t>1972</a:t>
            </a:r>
            <a:r>
              <a:rPr lang="zh-CN" altLang="zh-CN" sz="2000" dirty="0" smtClean="0"/>
              <a:t>年</a:t>
            </a:r>
            <a:r>
              <a:rPr lang="en-US" altLang="zh-CN" sz="2000" dirty="0" smtClean="0"/>
              <a:t>12</a:t>
            </a:r>
            <a:r>
              <a:rPr lang="zh-CN" altLang="zh-CN" sz="2000" dirty="0" smtClean="0"/>
              <a:t>月</a:t>
            </a:r>
            <a:r>
              <a:rPr lang="en-US" altLang="zh-CN" sz="2000" dirty="0" smtClean="0"/>
              <a:t>29</a:t>
            </a:r>
            <a:r>
              <a:rPr lang="zh-CN" altLang="zh-CN" sz="2000" dirty="0" smtClean="0"/>
              <a:t>日，美国麻省理工学院教授、混沌学开创人</a:t>
            </a:r>
            <a:r>
              <a:rPr lang="zh-CN" altLang="zh-CN" sz="2000" dirty="0" smtClean="0"/>
              <a:t>之一</a:t>
            </a:r>
            <a:r>
              <a:rPr lang="en-US" altLang="zh-CN" sz="2000" dirty="0" smtClean="0">
                <a:solidFill>
                  <a:srgbClr val="FF0000"/>
                </a:solidFill>
              </a:rPr>
              <a:t>Lorenz</a:t>
            </a:r>
            <a:r>
              <a:rPr lang="zh-CN" altLang="en-US" sz="2000" dirty="0" smtClean="0"/>
              <a:t>（</a:t>
            </a:r>
            <a:r>
              <a:rPr lang="zh-CN" altLang="zh-CN" sz="2000" dirty="0" smtClean="0"/>
              <a:t>洛伦兹</a:t>
            </a:r>
            <a:r>
              <a:rPr lang="zh-CN" altLang="en-US" sz="2000" dirty="0" smtClean="0"/>
              <a:t>）</a:t>
            </a:r>
            <a:r>
              <a:rPr lang="zh-CN" altLang="zh-CN" sz="2000" dirty="0" smtClean="0"/>
              <a:t>在</a:t>
            </a:r>
            <a:r>
              <a:rPr lang="zh-CN" altLang="zh-CN" sz="2000" dirty="0" smtClean="0"/>
              <a:t>美国科学发展学会第</a:t>
            </a:r>
            <a:r>
              <a:rPr lang="en-US" altLang="zh-CN" sz="2000" dirty="0" smtClean="0"/>
              <a:t>139</a:t>
            </a:r>
            <a:r>
              <a:rPr lang="zh-CN" altLang="zh-CN" sz="2000" dirty="0" smtClean="0"/>
              <a:t>次会议上发表了题为“</a:t>
            </a:r>
            <a:r>
              <a:rPr lang="zh-CN" altLang="zh-CN" sz="2000" b="1" dirty="0" smtClean="0">
                <a:solidFill>
                  <a:srgbClr val="92D050"/>
                </a:solidFill>
              </a:rPr>
              <a:t>蝴蝶效应</a:t>
            </a:r>
            <a:r>
              <a:rPr lang="zh-CN" altLang="zh-CN" sz="2000" dirty="0" smtClean="0"/>
              <a:t>”的论文。在演讲中，他用一个比喻描述气象模型绘制出的蝴蝶形曲线：在巴西一只蝴蝶翅膀的拍打能在美国得克萨斯州产生一个龙卷风。他以此描述气候的长期预测难以精确实现。“蝴蝶效应”的含义并非强调偶然性，而是强调一个多参数系统，一个参数的微小变化就会引起系统的巨大变化</a:t>
            </a:r>
            <a:r>
              <a:rPr lang="zh-CN" altLang="zh-CN" sz="2000" dirty="0" smtClean="0"/>
              <a:t>。</a:t>
            </a:r>
            <a:endParaRPr lang="en-US" altLang="zh-CN" sz="2000" dirty="0" smtClean="0"/>
          </a:p>
          <a:p>
            <a:r>
              <a:rPr lang="en-US" altLang="zh-CN" sz="2000" dirty="0" smtClean="0"/>
              <a:t>1975</a:t>
            </a:r>
            <a:r>
              <a:rPr lang="zh-CN" altLang="zh-CN" sz="2000" dirty="0" smtClean="0"/>
              <a:t>年</a:t>
            </a:r>
            <a:r>
              <a:rPr lang="zh-CN" altLang="zh-CN" sz="2000" dirty="0" smtClean="0"/>
              <a:t>，美国马里兰大</a:t>
            </a:r>
            <a:r>
              <a:rPr lang="zh-CN" altLang="zh-CN" sz="2000" dirty="0" smtClean="0"/>
              <a:t>学数学教授约克（</a:t>
            </a:r>
            <a:r>
              <a:rPr lang="en-US" altLang="zh-CN" sz="2000" dirty="0" smtClean="0"/>
              <a:t>James A. </a:t>
            </a:r>
            <a:r>
              <a:rPr lang="en-US" altLang="zh-CN" sz="2000" dirty="0" err="1" smtClean="0"/>
              <a:t>Yorke</a:t>
            </a:r>
            <a:r>
              <a:rPr lang="zh-CN" altLang="zh-CN" sz="2000" dirty="0" smtClean="0"/>
              <a:t>）和研究生李天岩正式提出了“混沌学”这个名称。一般地，如果一个接近实际而没有内在随机性的模型仍然具有貌似随机的行为，就可以称这个真实物理系统是</a:t>
            </a:r>
            <a:r>
              <a:rPr lang="zh-CN" altLang="zh-CN" sz="2000" dirty="0" smtClean="0"/>
              <a:t>“混沌”</a:t>
            </a:r>
            <a:r>
              <a:rPr lang="zh-CN" altLang="en-US" sz="2000" dirty="0" smtClean="0"/>
              <a:t>（</a:t>
            </a:r>
            <a:r>
              <a:rPr lang="en-US" altLang="zh-CN" sz="2000" dirty="0" smtClean="0"/>
              <a:t>chaos</a:t>
            </a:r>
            <a:r>
              <a:rPr lang="zh-CN" altLang="en-US" sz="2000" dirty="0" smtClean="0"/>
              <a:t>）</a:t>
            </a:r>
            <a:r>
              <a:rPr lang="zh-CN" altLang="zh-CN" sz="2000" dirty="0" smtClean="0"/>
              <a:t>的</a:t>
            </a:r>
            <a:r>
              <a:rPr lang="zh-CN" altLang="zh-CN" sz="2000" dirty="0" smtClean="0"/>
              <a:t>。</a:t>
            </a:r>
            <a:r>
              <a:rPr lang="en-US" altLang="zh-CN" sz="2000" dirty="0" smtClean="0"/>
              <a:t> </a:t>
            </a:r>
            <a:br>
              <a:rPr lang="en-US" altLang="zh-CN" sz="2000" dirty="0" smtClean="0"/>
            </a:br>
            <a:r>
              <a:rPr lang="en-US" altLang="zh-CN" sz="2000" dirty="0" smtClean="0"/>
              <a:t>  </a:t>
            </a:r>
            <a:endParaRPr lang="zh-CN" altLang="en-US" sz="2000" dirty="0" smtClean="0"/>
          </a:p>
        </p:txBody>
      </p:sp>
    </p:spTree>
    <p:extLst>
      <p:ext uri="{BB962C8B-B14F-4D97-AF65-F5344CB8AC3E}">
        <p14:creationId xmlns:p14="http://schemas.microsoft.com/office/powerpoint/2010/main" val="2469290296"/>
      </p:ext>
    </p:extLst>
  </p:cSld>
  <p:clrMapOvr>
    <a:masterClrMapping/>
  </p:clrMapOvr>
  <p:transition spd="slow" advTm="4">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pPr eaLnBrk="1" hangingPunct="1"/>
            <a:r>
              <a:rPr lang="zh-CN" altLang="en-US" dirty="0" smtClean="0">
                <a:latin typeface="黑体" panose="02010609060101010101" pitchFamily="49" charset="-122"/>
                <a:ea typeface="黑体" panose="02010609060101010101" pitchFamily="49" charset="-122"/>
              </a:rPr>
              <a:t>吸引子！</a:t>
            </a:r>
          </a:p>
        </p:txBody>
      </p:sp>
      <p:sp>
        <p:nvSpPr>
          <p:cNvPr id="3" name="内容占位符 2"/>
          <p:cNvSpPr>
            <a:spLocks noGrp="1"/>
          </p:cNvSpPr>
          <p:nvPr>
            <p:ph idx="1"/>
          </p:nvPr>
        </p:nvSpPr>
        <p:spPr>
          <a:extLst/>
        </p:spPr>
        <p:txBody>
          <a:bodyPr/>
          <a:lstStyle/>
          <a:p>
            <a:pPr eaLnBrk="1" hangingPunct="1">
              <a:defRPr/>
            </a:pPr>
            <a:r>
              <a:rPr lang="zh-CN" altLang="en-US" sz="2000" dirty="0"/>
              <a:t>“混沌学”继相对论和量子力学之后再一次深刻地改变了非科学人士的世界观，它说明即使世界的每一个局部都被清晰认识，世界仍然是不可预测的，牛顿式的决定论世界受到致命一击。一时间，“蝴蝶效应”和“混沌”成为流行词汇。通过深入研究，科学家发现混沌系统虽然从局部来说不可预测，但从更大的视角来看还是有其规律的，所谓“混沌吸引子”又叫“奇异吸引子”就是规律之一。一个混沌系统存在着“混沌吸引子”，这个吸引子内部的运动非常不稳定，但从外部看，它的形状是相当稳定的。而“混沌吸引子”的形状往往是分形的，也就是说它的一个小的局部很像其整体。 </a:t>
            </a:r>
            <a:br>
              <a:rPr lang="zh-CN" altLang="en-US" sz="2000" dirty="0"/>
            </a:br>
            <a:r>
              <a:rPr lang="zh-CN" altLang="en-US" sz="2000" dirty="0"/>
              <a:t>  “混沌吸引子”在不稳定中有稳定，而其形状又是由无数个“小混沌吸引子”组成的，这颇让人想起老子说的“玄而又玄，众妙之门”。分形学从此和混沌学联手闯天下，锐不可当。接下来，就让我们继续探究分形与混沌之间的微妙</a:t>
            </a:r>
            <a:r>
              <a:rPr lang="zh-CN" altLang="en-US" sz="2000" dirty="0" smtClean="0"/>
              <a:t>联系</a:t>
            </a:r>
            <a:r>
              <a:rPr lang="en-US" altLang="zh-CN" sz="2000" dirty="0"/>
              <a:t>~~~~</a:t>
            </a:r>
            <a:endParaRPr lang="zh-CN" altLang="en-US" sz="2000" dirty="0"/>
          </a:p>
          <a:p>
            <a:pPr marL="0" indent="0" eaLnBrk="1" hangingPunct="1">
              <a:buFont typeface="Arial" panose="020B0604020202020204" pitchFamily="34" charset="0"/>
              <a:buNone/>
              <a:defRPr/>
            </a:pPr>
            <a:endPar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eaLnBrk="1" hangingPunct="1">
              <a:defRPr/>
            </a:pPr>
            <a:endParaRPr lang="zh-CN" altLang="en-US" sz="2000" dirty="0"/>
          </a:p>
        </p:txBody>
      </p:sp>
    </p:spTree>
    <p:extLst>
      <p:ext uri="{BB962C8B-B14F-4D97-AF65-F5344CB8AC3E}">
        <p14:creationId xmlns:p14="http://schemas.microsoft.com/office/powerpoint/2010/main" val="1434277227"/>
      </p:ext>
    </p:extLst>
  </p:cSld>
  <p:clrMapOvr>
    <a:masterClrMapping/>
  </p:clrMapOvr>
  <p:transition spd="slow" advTm="929">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descr="无标题.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8332" y="3303638"/>
            <a:ext cx="4391577" cy="355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137652" y="357188"/>
            <a:ext cx="8852256" cy="4558941"/>
          </a:xfrm>
        </p:spPr>
        <p:txBody>
          <a:bodyPr rtlCol="0" anchor="t">
            <a:normAutofit/>
          </a:bodyPr>
          <a:lstStyle/>
          <a:p>
            <a:pPr marL="457200" indent="-457200" algn="l" fontAlgn="auto">
              <a:spcAft>
                <a:spcPts val="0"/>
              </a:spcAft>
              <a:buFont typeface="Wingdings" panose="05000000000000000000" pitchFamily="2" charset="2"/>
              <a:buChar char="n"/>
              <a:defRPr/>
            </a:pPr>
            <a:r>
              <a:rPr lang="zh-CN" altLang="en-US" sz="2400" b="1" dirty="0" smtClean="0">
                <a:solidFill>
                  <a:schemeClr val="tx1"/>
                </a:solidFill>
                <a:latin typeface="+mj-ea"/>
              </a:rPr>
              <a:t>于是</a:t>
            </a:r>
            <a:r>
              <a:rPr lang="zh-CN" altLang="en-US" sz="2400" b="1" dirty="0" smtClean="0">
                <a:solidFill>
                  <a:schemeClr val="tx1"/>
                </a:solidFill>
                <a:latin typeface="+mj-ea"/>
              </a:rPr>
              <a:t>，洛伦兹认定，他发现了新的现象：事物发展的结果，对初始条件具有极为敏感的依赖性，即对初始值的极端不稳定性，称作混沌又称蝴蝶效应</a:t>
            </a:r>
            <a:r>
              <a:rPr lang="zh-CN" altLang="en-US" sz="2400" b="1" dirty="0" smtClean="0">
                <a:solidFill>
                  <a:schemeClr val="tx1"/>
                </a:solidFill>
                <a:latin typeface="+mj-ea"/>
              </a:rPr>
              <a:t>。</a:t>
            </a:r>
            <a:r>
              <a:rPr lang="en-US" altLang="zh-CN" sz="2400" b="1" dirty="0">
                <a:solidFill>
                  <a:schemeClr val="tx1"/>
                </a:solidFill>
                <a:latin typeface="+mj-ea"/>
              </a:rPr>
              <a:t/>
            </a:r>
            <a:br>
              <a:rPr lang="en-US" altLang="zh-CN" sz="2400" b="1" dirty="0">
                <a:solidFill>
                  <a:schemeClr val="tx1"/>
                </a:solidFill>
                <a:latin typeface="+mj-ea"/>
              </a:rPr>
            </a:br>
            <a:r>
              <a:rPr lang="en-US" altLang="zh-CN" sz="2400" b="1" dirty="0" smtClean="0">
                <a:solidFill>
                  <a:schemeClr val="tx1"/>
                </a:solidFill>
                <a:latin typeface="+mj-ea"/>
              </a:rPr>
              <a:t/>
            </a:r>
            <a:br>
              <a:rPr lang="en-US" altLang="zh-CN" sz="2400" b="1" dirty="0" smtClean="0">
                <a:solidFill>
                  <a:schemeClr val="tx1"/>
                </a:solidFill>
                <a:latin typeface="+mj-ea"/>
              </a:rPr>
            </a:br>
            <a:r>
              <a:rPr lang="zh-CN" altLang="en-US" sz="2400" b="1" dirty="0" smtClean="0">
                <a:solidFill>
                  <a:schemeClr val="tx1"/>
                </a:solidFill>
                <a:latin typeface="+mj-ea"/>
              </a:rPr>
              <a:t>此</a:t>
            </a:r>
            <a:r>
              <a:rPr lang="zh-CN" altLang="en-US" sz="2400" b="1" dirty="0" smtClean="0">
                <a:solidFill>
                  <a:schemeClr val="tx1"/>
                </a:solidFill>
                <a:latin typeface="+mj-ea"/>
              </a:rPr>
              <a:t>该效应说明，初始条件的极小偏差，将会引起结果的极大差异。混沌理论，是近三十年才兴起的科学革命，它与相对论与量子力学同被列为二十世纪的最伟大发现和科学传世之作。</a:t>
            </a:r>
            <a:endParaRPr lang="zh-CN" altLang="en-US" sz="2400" b="1" dirty="0">
              <a:solidFill>
                <a:schemeClr val="tx1"/>
              </a:solidFill>
              <a:latin typeface="+mj-ea"/>
            </a:endParaRPr>
          </a:p>
        </p:txBody>
      </p:sp>
    </p:spTree>
    <p:custDataLst>
      <p:tags r:id="rId1"/>
    </p:custDataLst>
    <p:extLst>
      <p:ext uri="{BB962C8B-B14F-4D97-AF65-F5344CB8AC3E}">
        <p14:creationId xmlns:p14="http://schemas.microsoft.com/office/powerpoint/2010/main" val="2341461137"/>
      </p:ext>
    </p:extLst>
  </p:cSld>
  <p:clrMapOvr>
    <a:masterClrMapping/>
  </p:clrMapOvr>
  <p:transition spd="slow" advTm="59697">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05"/>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 calcmode="lin" valueType="num">
                                      <p:cBhvr>
                                        <p:cTn id="9" dur="1000" fill="hold"/>
                                        <p:tgtEl>
                                          <p:spTgt spid="2"/>
                                        </p:tgtEl>
                                        <p:attrNameLst>
                                          <p:attrName>ppt_x</p:attrName>
                                        </p:attrNameLst>
                                      </p:cBhvr>
                                      <p:tavLst>
                                        <p:tav tm="0">
                                          <p:val>
                                            <p:strVal val="#ppt_x-.2"/>
                                          </p:val>
                                        </p:tav>
                                        <p:tav tm="100000">
                                          <p:val>
                                            <p:strVal val="#ppt_x"/>
                                          </p:val>
                                        </p:tav>
                                      </p:tavLst>
                                    </p:anim>
                                    <p:anim calcmode="lin" valueType="num">
                                      <p:cBhvr>
                                        <p:cTn id="10" dur="1000" fill="hold"/>
                                        <p:tgtEl>
                                          <p:spTgt spid="2"/>
                                        </p:tgtEl>
                                        <p:attrNameLst>
                                          <p:attrName>ppt_y</p:attrName>
                                        </p:attrNameLst>
                                      </p:cBhvr>
                                      <p:tavLst>
                                        <p:tav tm="0">
                                          <p:val>
                                            <p:strVal val="#ppt_y"/>
                                          </p:val>
                                        </p:tav>
                                        <p:tav tm="100000">
                                          <p:val>
                                            <p:strVal val="#ppt_y"/>
                                          </p:val>
                                        </p:tav>
                                      </p:tavLst>
                                    </p:anim>
                                    <p:animEffect transition="in" filter="fade">
                                      <p:cBhvr>
                                        <p:cTn id="11" dur="1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xit" presetSubtype="10" fill="hold" grpId="1" nodeType="clickEffect">
                                  <p:stCondLst>
                                    <p:cond delay="0"/>
                                  </p:stCondLst>
                                  <p:childTnLst>
                                    <p:animEffect transition="out" filter="checkerboard(across)">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224631" y="523875"/>
            <a:ext cx="8637588" cy="762000"/>
          </a:xfrm>
        </p:spPr>
        <p:txBody>
          <a:bodyPr/>
          <a:lstStyle/>
          <a:p>
            <a:r>
              <a:rPr lang="zh-CN" altLang="en-US" b="1" dirty="0" smtClean="0">
                <a:solidFill>
                  <a:srgbClr val="FFC000"/>
                </a:solidFill>
              </a:rPr>
              <a:t>混沌并非混乱</a:t>
            </a:r>
          </a:p>
        </p:txBody>
      </p:sp>
      <p:sp>
        <p:nvSpPr>
          <p:cNvPr id="3" name="内容占位符 2"/>
          <p:cNvSpPr>
            <a:spLocks noGrp="1"/>
          </p:cNvSpPr>
          <p:nvPr>
            <p:ph idx="1"/>
          </p:nvPr>
        </p:nvSpPr>
        <p:spPr>
          <a:xfrm>
            <a:off x="224631" y="1285875"/>
            <a:ext cx="8637588" cy="3571260"/>
          </a:xfrm>
        </p:spPr>
        <p:txBody>
          <a:bodyPr rtlCol="0">
            <a:normAutofit/>
          </a:bodyPr>
          <a:lstStyle/>
          <a:p>
            <a:pPr fontAlgn="auto" latinLnBrk="1">
              <a:spcAft>
                <a:spcPts val="0"/>
              </a:spcAft>
              <a:defRPr/>
            </a:pPr>
            <a:r>
              <a:rPr lang="zh-CN" altLang="en-US" sz="2400" b="1" dirty="0" smtClean="0"/>
              <a:t>混沌</a:t>
            </a:r>
            <a:r>
              <a:rPr lang="zh-CN" altLang="en-US" sz="2400" b="1" dirty="0" smtClean="0"/>
              <a:t>现象起因于物体不断以某种规则复制前一阶段的运动状态，而产生无法预测的随机效果。所谓“差之毫厘，失之千里”正是此一现象的最佳批注。具体而言，混沌现象发生于易变动的物体或系统，该物体在行动之初极为单纯，但经过一定规则的连续变动之后，却产生始料所未及的后果，也就是混沌状态。但是此种混沌状态不同于一般杂乱无章的的混乱状况，此一混沌现象经过长期及完整分析之后，可以从中理出某种规则出来。</a:t>
            </a:r>
            <a:endParaRPr lang="zh-CN" altLang="en-US" sz="2400" b="1" dirty="0"/>
          </a:p>
        </p:txBody>
      </p:sp>
      <p:pic>
        <p:nvPicPr>
          <p:cNvPr id="4" name="图片 3" descr="8c511fe934b67b7bb90e2d5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631" y="4518076"/>
            <a:ext cx="4071938"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e1bf8725979d062435a80f5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5744" y="4105966"/>
            <a:ext cx="35464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71372798"/>
      </p:ext>
    </p:extLst>
  </p:cSld>
  <p:clrMapOvr>
    <a:masterClrMapping/>
  </p:clrMapOvr>
  <p:transition spd="slow" advTm="44892">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ou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zh-CN" altLang="en-US" b="1" dirty="0" smtClean="0">
                <a:solidFill>
                  <a:srgbClr val="FFC000"/>
                </a:solidFill>
              </a:rPr>
              <a:t>混沌与分形</a:t>
            </a:r>
          </a:p>
        </p:txBody>
      </p:sp>
      <p:sp>
        <p:nvSpPr>
          <p:cNvPr id="3" name="内容占位符 2"/>
          <p:cNvSpPr>
            <a:spLocks noGrp="1"/>
          </p:cNvSpPr>
          <p:nvPr>
            <p:ph idx="1"/>
          </p:nvPr>
        </p:nvSpPr>
        <p:spPr>
          <a:xfrm>
            <a:off x="317500" y="1810929"/>
            <a:ext cx="8121445" cy="4000500"/>
          </a:xfrm>
        </p:spPr>
        <p:txBody>
          <a:bodyPr rtlCol="0">
            <a:normAutofit/>
          </a:bodyPr>
          <a:lstStyle/>
          <a:p>
            <a:pPr marL="0" indent="0" algn="ctr" fontAlgn="auto">
              <a:spcAft>
                <a:spcPts val="0"/>
              </a:spcAft>
              <a:buNone/>
              <a:defRPr/>
            </a:pPr>
            <a:r>
              <a:rPr lang="zh-CN" altLang="en-US" dirty="0" smtClean="0">
                <a:solidFill>
                  <a:srgbClr val="FFFF00"/>
                </a:solidFill>
              </a:rPr>
              <a:t>              </a:t>
            </a:r>
            <a:r>
              <a:rPr lang="zh-CN" altLang="en-US" dirty="0" smtClean="0">
                <a:solidFill>
                  <a:srgbClr val="FFFF00"/>
                </a:solidFill>
                <a:latin typeface="黑体" panose="02010609060101010101" pitchFamily="49" charset="-122"/>
                <a:ea typeface="黑体" panose="02010609060101010101" pitchFamily="49" charset="-122"/>
              </a:rPr>
              <a:t>你中有我，我中有你</a:t>
            </a:r>
            <a:endParaRPr lang="en-US" altLang="zh-CN" dirty="0" smtClean="0">
              <a:solidFill>
                <a:srgbClr val="FFFF00"/>
              </a:solidFill>
              <a:latin typeface="黑体" panose="02010609060101010101" pitchFamily="49" charset="-122"/>
              <a:ea typeface="黑体" panose="02010609060101010101" pitchFamily="49" charset="-122"/>
            </a:endParaRPr>
          </a:p>
          <a:p>
            <a:pPr fontAlgn="auto">
              <a:spcAft>
                <a:spcPts val="0"/>
              </a:spcAft>
              <a:defRPr/>
            </a:pPr>
            <a:r>
              <a:rPr lang="zh-CN" altLang="en-US" b="1" dirty="0" smtClean="0"/>
              <a:t>混沌中有时包容有分形</a:t>
            </a:r>
            <a:r>
              <a:rPr lang="en-US" b="1" dirty="0" smtClean="0"/>
              <a:t>, </a:t>
            </a:r>
            <a:r>
              <a:rPr lang="zh-CN" altLang="en-US" b="1" dirty="0" smtClean="0"/>
              <a:t>而分形中有时又孕育着混沌．分形更注重形态或几何特性</a:t>
            </a:r>
            <a:r>
              <a:rPr lang="en-US" b="1" dirty="0" smtClean="0"/>
              <a:t>,</a:t>
            </a:r>
            <a:r>
              <a:rPr lang="zh-CN" altLang="en-US" b="1" dirty="0" smtClean="0"/>
              <a:t>图形的描述．混沌更偏重数理的动力学及动力学与图形结合的多方位的描述和研究</a:t>
            </a:r>
            <a:r>
              <a:rPr lang="en-US" b="1" dirty="0" smtClean="0"/>
              <a:t>.</a:t>
            </a:r>
            <a:r>
              <a:rPr lang="zh-CN" altLang="en-US" b="1" dirty="0" smtClean="0"/>
              <a:t> 特别是混沌中的分叉</a:t>
            </a:r>
            <a:r>
              <a:rPr lang="en-US" b="1" dirty="0" smtClean="0"/>
              <a:t>, </a:t>
            </a:r>
            <a:r>
              <a:rPr lang="zh-CN" altLang="en-US" b="1" dirty="0" smtClean="0"/>
              <a:t>分支现象与分形关系最密切</a:t>
            </a:r>
            <a:r>
              <a:rPr lang="en-US" b="1" dirty="0" smtClean="0"/>
              <a:t>.</a:t>
            </a:r>
            <a:endParaRPr lang="zh-CN" altLang="en-US" b="1" dirty="0" smtClean="0"/>
          </a:p>
          <a:p>
            <a:pPr fontAlgn="auto">
              <a:spcAft>
                <a:spcPts val="0"/>
              </a:spcAft>
              <a:defRPr/>
            </a:pPr>
            <a:endParaRPr lang="zh-CN" altLang="en-US" dirty="0"/>
          </a:p>
        </p:txBody>
      </p:sp>
    </p:spTree>
    <p:custDataLst>
      <p:tags r:id="rId1"/>
    </p:custDataLst>
    <p:extLst>
      <p:ext uri="{BB962C8B-B14F-4D97-AF65-F5344CB8AC3E}">
        <p14:creationId xmlns:p14="http://schemas.microsoft.com/office/powerpoint/2010/main" val="703065083"/>
      </p:ext>
    </p:extLst>
  </p:cSld>
  <p:clrMapOvr>
    <a:masterClrMapping/>
  </p:clrMapOvr>
  <p:transition spd="slow" advTm="34389">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5"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zh-CN" altLang="en-US" b="1" dirty="0" smtClean="0">
                <a:solidFill>
                  <a:srgbClr val="FFC000"/>
                </a:solidFill>
              </a:rPr>
              <a:t>混沌的特征</a:t>
            </a:r>
          </a:p>
        </p:txBody>
      </p:sp>
      <p:sp>
        <p:nvSpPr>
          <p:cNvPr id="3" name="内容占位符 2"/>
          <p:cNvSpPr>
            <a:spLocks noGrp="1"/>
          </p:cNvSpPr>
          <p:nvPr>
            <p:ph idx="1"/>
          </p:nvPr>
        </p:nvSpPr>
        <p:spPr>
          <a:xfrm>
            <a:off x="117987" y="2143432"/>
            <a:ext cx="8837101" cy="3185652"/>
          </a:xfrm>
        </p:spPr>
        <p:txBody>
          <a:bodyPr rtlCol="0">
            <a:normAutofit/>
          </a:bodyPr>
          <a:lstStyle/>
          <a:p>
            <a:pPr marL="0" indent="0" fontAlgn="auto">
              <a:spcAft>
                <a:spcPts val="0"/>
              </a:spcAft>
              <a:buFont typeface="Arial" panose="020B0604020202020204" pitchFamily="34" charset="0"/>
              <a:buNone/>
              <a:defRPr/>
            </a:pPr>
            <a:r>
              <a:rPr lang="en-US" sz="2400" b="1" dirty="0" smtClean="0"/>
              <a:t>(1)</a:t>
            </a:r>
            <a:r>
              <a:rPr lang="zh-CN" altLang="en-US" sz="2400" b="1" dirty="0" smtClean="0">
                <a:solidFill>
                  <a:srgbClr val="FF6600"/>
                </a:solidFill>
              </a:rPr>
              <a:t>随机性</a:t>
            </a:r>
            <a:r>
              <a:rPr lang="zh-CN" altLang="en-US" sz="2400" b="1" dirty="0" smtClean="0"/>
              <a:t>：体系处于混沌状态是由体系内部动力学随机性产生的不规则性行为，常称之为内随机性。</a:t>
            </a:r>
            <a:endParaRPr lang="en-US" altLang="zh-CN" sz="2400" b="1" dirty="0" smtClean="0"/>
          </a:p>
          <a:p>
            <a:pPr marL="0" indent="0" fontAlgn="auto">
              <a:spcAft>
                <a:spcPts val="0"/>
              </a:spcAft>
              <a:buFont typeface="Arial" panose="020B0604020202020204" pitchFamily="34" charset="0"/>
              <a:buNone/>
              <a:defRPr/>
            </a:pPr>
            <a:r>
              <a:rPr lang="en-US" sz="2400" b="1" dirty="0" smtClean="0"/>
              <a:t>(2)</a:t>
            </a:r>
            <a:r>
              <a:rPr lang="zh-CN" altLang="en-US" sz="2400" b="1" dirty="0" smtClean="0">
                <a:solidFill>
                  <a:srgbClr val="FF6600"/>
                </a:solidFill>
              </a:rPr>
              <a:t>敏感性</a:t>
            </a:r>
            <a:r>
              <a:rPr lang="zh-CN" altLang="en-US" sz="2400" b="1" dirty="0" smtClean="0"/>
              <a:t>：即系统的运动轨道对初值的极度敏感性。</a:t>
            </a:r>
            <a:endParaRPr lang="en-US" altLang="zh-CN" sz="2400" b="1" dirty="0" smtClean="0"/>
          </a:p>
          <a:p>
            <a:pPr marL="0" indent="0" fontAlgn="auto">
              <a:spcAft>
                <a:spcPts val="0"/>
              </a:spcAft>
              <a:buFont typeface="Arial" panose="020B0604020202020204" pitchFamily="34" charset="0"/>
              <a:buNone/>
              <a:defRPr/>
            </a:pPr>
            <a:r>
              <a:rPr lang="en-US" sz="2400" b="1" dirty="0" smtClean="0"/>
              <a:t>(3)</a:t>
            </a:r>
            <a:r>
              <a:rPr lang="zh-CN" altLang="en-US" sz="2400" b="1" dirty="0" smtClean="0">
                <a:solidFill>
                  <a:srgbClr val="FF6600"/>
                </a:solidFill>
              </a:rPr>
              <a:t>分维性</a:t>
            </a:r>
            <a:r>
              <a:rPr lang="zh-CN" altLang="en-US" sz="2400" b="1" dirty="0" smtClean="0"/>
              <a:t>：混沌具有分维性质，是指系统运动轨道在相空间的几何形态可以用分维来描述。</a:t>
            </a:r>
            <a:endParaRPr lang="en-US" altLang="zh-CN" sz="2400" b="1" dirty="0" smtClean="0"/>
          </a:p>
          <a:p>
            <a:pPr marL="0" indent="0" fontAlgn="auto">
              <a:spcAft>
                <a:spcPts val="0"/>
              </a:spcAft>
              <a:buFont typeface="Arial" panose="020B0604020202020204" pitchFamily="34" charset="0"/>
              <a:buNone/>
              <a:defRPr/>
            </a:pPr>
            <a:r>
              <a:rPr lang="en-US" sz="2400" b="1" dirty="0" smtClean="0"/>
              <a:t>(4)</a:t>
            </a:r>
            <a:r>
              <a:rPr lang="zh-CN" altLang="en-US" sz="2400" b="1" dirty="0" smtClean="0">
                <a:solidFill>
                  <a:srgbClr val="FF6600"/>
                </a:solidFill>
              </a:rPr>
              <a:t>普适性</a:t>
            </a:r>
            <a:r>
              <a:rPr lang="zh-CN" altLang="en-US" sz="2400" b="1" dirty="0" smtClean="0"/>
              <a:t>：当系统趋于混沌时，所表现出来的特征具有普适意义。</a:t>
            </a:r>
            <a:endParaRPr lang="en-US" altLang="zh-CN" sz="2400" b="1" dirty="0" smtClean="0"/>
          </a:p>
          <a:p>
            <a:pPr fontAlgn="auto">
              <a:spcAft>
                <a:spcPts val="0"/>
              </a:spcAft>
              <a:buFont typeface="Arial" panose="020B0604020202020204" pitchFamily="34" charset="0"/>
              <a:buNone/>
              <a:defRPr/>
            </a:pPr>
            <a:endParaRPr lang="en-US" altLang="zh-CN" sz="2400" b="1" dirty="0" smtClean="0"/>
          </a:p>
        </p:txBody>
      </p:sp>
    </p:spTree>
    <p:custDataLst>
      <p:tags r:id="rId1"/>
    </p:custDataLst>
    <p:extLst>
      <p:ext uri="{BB962C8B-B14F-4D97-AF65-F5344CB8AC3E}">
        <p14:creationId xmlns:p14="http://schemas.microsoft.com/office/powerpoint/2010/main" val="3772361534"/>
      </p:ext>
    </p:extLst>
  </p:cSld>
  <p:clrMapOvr>
    <a:masterClrMapping/>
  </p:clrMapOvr>
  <p:transition spd="slow" advTm="92205">
    <p:push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decel="100000"/>
                                        <p:tgtEl>
                                          <p:spTgt spid="3">
                                            <p:txEl>
                                              <p:pRg st="0" end="0"/>
                                            </p:txEl>
                                          </p:spTgt>
                                        </p:tgtEl>
                                      </p:cBhvr>
                                    </p:animEffect>
                                    <p:anim calcmode="lin" valueType="num">
                                      <p:cBhvr>
                                        <p:cTn id="8"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800" decel="100000"/>
                                        <p:tgtEl>
                                          <p:spTgt spid="3">
                                            <p:txEl>
                                              <p:pRg st="1" end="1"/>
                                            </p:txEl>
                                          </p:spTgt>
                                        </p:tgtEl>
                                      </p:cBhvr>
                                    </p:animEffect>
                                    <p:anim calcmode="lin" valueType="num">
                                      <p:cBhvr>
                                        <p:cTn id="18" dur="800" decel="100000" fill="hold"/>
                                        <p:tgtEl>
                                          <p:spTgt spid="3">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3">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3">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800" decel="100000"/>
                                        <p:tgtEl>
                                          <p:spTgt spid="3">
                                            <p:txEl>
                                              <p:pRg st="2" end="2"/>
                                            </p:txEl>
                                          </p:spTgt>
                                        </p:tgtEl>
                                      </p:cBhvr>
                                    </p:animEffect>
                                    <p:anim calcmode="lin" valueType="num">
                                      <p:cBhvr>
                                        <p:cTn id="28" dur="80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29" dur="80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3">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800" decel="100000"/>
                                        <p:tgtEl>
                                          <p:spTgt spid="3">
                                            <p:txEl>
                                              <p:pRg st="3" end="3"/>
                                            </p:txEl>
                                          </p:spTgt>
                                        </p:tgtEl>
                                      </p:cBhvr>
                                    </p:animEffect>
                                    <p:anim calcmode="lin" valueType="num">
                                      <p:cBhvr>
                                        <p:cTn id="38" dur="80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39" dur="80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40" dur="80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3">
                                            <p:txEl>
                                              <p:pRg st="3" end="3"/>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zh-CN" altLang="en-US" b="1" dirty="0"/>
              <a:t>分形技术的常用模型</a:t>
            </a:r>
          </a:p>
        </p:txBody>
      </p:sp>
      <p:sp>
        <p:nvSpPr>
          <p:cNvPr id="112643" name="Rectangle 3"/>
          <p:cNvSpPr>
            <a:spLocks noGrp="1" noChangeArrowheads="1"/>
          </p:cNvSpPr>
          <p:nvPr>
            <p:ph type="body" idx="1"/>
          </p:nvPr>
        </p:nvSpPr>
        <p:spPr>
          <a:xfrm>
            <a:off x="304800" y="1911350"/>
            <a:ext cx="7626350" cy="4343400"/>
          </a:xfrm>
        </p:spPr>
        <p:txBody>
          <a:bodyPr/>
          <a:lstStyle/>
          <a:p>
            <a:pPr>
              <a:lnSpc>
                <a:spcPct val="90000"/>
              </a:lnSpc>
            </a:pPr>
            <a:r>
              <a:rPr lang="zh-CN" altLang="en-US" sz="2800"/>
              <a:t>随机插值模型</a:t>
            </a:r>
          </a:p>
          <a:p>
            <a:pPr lvl="1">
              <a:lnSpc>
                <a:spcPct val="90000"/>
              </a:lnSpc>
              <a:buFont typeface="Wingdings" panose="05000000000000000000" pitchFamily="2" charset="2"/>
              <a:buNone/>
            </a:pPr>
            <a:r>
              <a:rPr lang="zh-CN" altLang="en-US" sz="2000"/>
              <a:t>    </a:t>
            </a:r>
            <a:r>
              <a:rPr lang="zh-CN" altLang="en-US" sz="2400"/>
              <a:t>本模型不是事先决定各种图素和尺度，而是用一个随机过程的采样路径作为构造模型的手段 。</a:t>
            </a:r>
          </a:p>
          <a:p>
            <a:pPr>
              <a:lnSpc>
                <a:spcPct val="90000"/>
              </a:lnSpc>
            </a:pPr>
            <a:r>
              <a:rPr lang="zh-CN" altLang="en-US" sz="2800"/>
              <a:t>粒子系统模型</a:t>
            </a:r>
          </a:p>
          <a:p>
            <a:pPr lvl="1">
              <a:lnSpc>
                <a:spcPct val="90000"/>
              </a:lnSpc>
              <a:buFont typeface="Wingdings" panose="05000000000000000000" pitchFamily="2" charset="2"/>
              <a:buNone/>
            </a:pPr>
            <a:r>
              <a:rPr lang="zh-CN" altLang="en-US"/>
              <a:t>   </a:t>
            </a:r>
            <a:r>
              <a:rPr lang="zh-CN" altLang="en-US" sz="2400"/>
              <a:t>本模型是用大量的粒子图元（</a:t>
            </a:r>
            <a:r>
              <a:rPr lang="en-US" altLang="zh-CN" sz="2400"/>
              <a:t>particle)</a:t>
            </a:r>
            <a:r>
              <a:rPr lang="zh-CN" altLang="en-US" sz="2400"/>
              <a:t>来描述景物。</a:t>
            </a:r>
          </a:p>
          <a:p>
            <a:pPr>
              <a:lnSpc>
                <a:spcPct val="90000"/>
              </a:lnSpc>
            </a:pPr>
            <a:r>
              <a:rPr lang="zh-CN" altLang="en-US" sz="2800"/>
              <a:t>正规文法模型</a:t>
            </a:r>
            <a:r>
              <a:rPr lang="zh-CN" altLang="en-US" sz="2800">
                <a:latin typeface="Times New Roman" panose="02020603050405020304" pitchFamily="18" charset="0"/>
              </a:rPr>
              <a:t>（</a:t>
            </a:r>
            <a:r>
              <a:rPr lang="en-US" altLang="zh-CN" sz="2800">
                <a:latin typeface="Times New Roman" panose="02020603050405020304" pitchFamily="18" charset="0"/>
              </a:rPr>
              <a:t>Graftal)</a:t>
            </a:r>
          </a:p>
          <a:p>
            <a:pPr lvl="1">
              <a:lnSpc>
                <a:spcPct val="90000"/>
              </a:lnSpc>
              <a:buFont typeface="Wingdings" panose="05000000000000000000" pitchFamily="2" charset="2"/>
              <a:buNone/>
            </a:pPr>
            <a:r>
              <a:rPr lang="en-US" altLang="zh-CN" sz="2000">
                <a:latin typeface="Times New Roman" panose="02020603050405020304" pitchFamily="18" charset="0"/>
              </a:rPr>
              <a:t>    </a:t>
            </a:r>
            <a:r>
              <a:rPr lang="zh-CN" altLang="en-US" sz="2400">
                <a:latin typeface="Times New Roman" panose="02020603050405020304" pitchFamily="18" charset="0"/>
              </a:rPr>
              <a:t>本模型是用正规文法生成结构性强的物体的拓扑结构，在通过进一步几何解释来形成逼真的画面。</a:t>
            </a:r>
          </a:p>
          <a:p>
            <a:pPr>
              <a:lnSpc>
                <a:spcPct val="90000"/>
              </a:lnSpc>
            </a:pPr>
            <a:r>
              <a:rPr lang="zh-CN" altLang="en-US" sz="2800">
                <a:latin typeface="Times New Roman" panose="02020603050405020304" pitchFamily="18" charset="0"/>
              </a:rPr>
              <a:t>迭代函数系统模型</a:t>
            </a:r>
          </a:p>
          <a:p>
            <a:pPr lvl="1">
              <a:lnSpc>
                <a:spcPct val="90000"/>
              </a:lnSpc>
              <a:buFont typeface="Wingdings" panose="05000000000000000000" pitchFamily="2" charset="2"/>
              <a:buNone/>
            </a:pPr>
            <a:r>
              <a:rPr lang="zh-CN" altLang="en-US" sz="2000">
                <a:latin typeface="Times New Roman" panose="02020603050405020304" pitchFamily="18" charset="0"/>
              </a:rPr>
              <a:t>    </a:t>
            </a:r>
            <a:r>
              <a:rPr lang="zh-CN" altLang="en-US" sz="2400">
                <a:latin typeface="Times New Roman" panose="02020603050405020304" pitchFamily="18" charset="0"/>
              </a:rPr>
              <a:t>本模型以迭代函数系统理论作为数学基础。</a:t>
            </a:r>
            <a:endParaRPr lang="zh-CN" altLang="en-US" sz="2400"/>
          </a:p>
          <a:p>
            <a:pPr lvl="1">
              <a:lnSpc>
                <a:spcPct val="90000"/>
              </a:lnSpc>
              <a:buFont typeface="Wingdings" panose="05000000000000000000" pitchFamily="2" charset="2"/>
              <a:buNone/>
            </a:pPr>
            <a:endParaRPr lang="en-US" altLang="zh-CN"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zh-CN" altLang="en-US">
                <a:ea typeface="黑体" panose="02010609060101010101" pitchFamily="49" charset="-122"/>
              </a:rPr>
              <a:t>分形几何造型的基本概念</a:t>
            </a:r>
          </a:p>
        </p:txBody>
      </p:sp>
      <p:sp>
        <p:nvSpPr>
          <p:cNvPr id="169987" name="Rectangle 3"/>
          <p:cNvSpPr>
            <a:spLocks noGrp="1" noChangeArrowheads="1"/>
          </p:cNvSpPr>
          <p:nvPr>
            <p:ph type="body" idx="1"/>
          </p:nvPr>
        </p:nvSpPr>
        <p:spPr>
          <a:xfrm>
            <a:off x="328613" y="1941513"/>
            <a:ext cx="5716587" cy="4114800"/>
          </a:xfrm>
        </p:spPr>
        <p:txBody>
          <a:bodyPr/>
          <a:lstStyle/>
          <a:p>
            <a:r>
              <a:rPr lang="en-US" altLang="zh-CN" sz="2800"/>
              <a:t>1904</a:t>
            </a:r>
            <a:r>
              <a:rPr lang="zh-CN" altLang="en-US" sz="2800"/>
              <a:t>年</a:t>
            </a:r>
            <a:r>
              <a:rPr lang="en-US" altLang="zh-CN" sz="2800"/>
              <a:t>Koch</a:t>
            </a:r>
            <a:r>
              <a:rPr lang="zh-CN" altLang="en-US" sz="2800"/>
              <a:t>研究了</a:t>
            </a:r>
            <a:r>
              <a:rPr lang="zh-CN" altLang="en-US" sz="2800">
                <a:latin typeface="Times New Roman" panose="02020603050405020304" pitchFamily="18" charset="0"/>
              </a:rPr>
              <a:t>“</a:t>
            </a:r>
            <a:r>
              <a:rPr lang="zh-CN" altLang="en-US" sz="2800"/>
              <a:t>雪花</a:t>
            </a:r>
            <a:r>
              <a:rPr lang="zh-CN" altLang="en-US" sz="2800">
                <a:latin typeface="Times New Roman" panose="02020603050405020304" pitchFamily="18" charset="0"/>
              </a:rPr>
              <a:t>”</a:t>
            </a:r>
            <a:r>
              <a:rPr lang="zh-CN" altLang="en-US" sz="2800"/>
              <a:t>图形，欧氏几何无法解释。</a:t>
            </a:r>
          </a:p>
          <a:p>
            <a:r>
              <a:rPr lang="en-US" altLang="zh-CN" sz="2800"/>
              <a:t>1960</a:t>
            </a:r>
            <a:r>
              <a:rPr lang="zh-CN" altLang="en-US" sz="2800"/>
              <a:t>年代</a:t>
            </a:r>
            <a:r>
              <a:rPr lang="en-US" altLang="zh-CN" sz="2800">
                <a:latin typeface=""/>
              </a:rPr>
              <a:t>Mandelbrot</a:t>
            </a:r>
            <a:r>
              <a:rPr lang="zh-CN" altLang="en-US" sz="2800">
                <a:latin typeface=""/>
              </a:rPr>
              <a:t>重新研究了这问题，并将此</a:t>
            </a:r>
            <a:r>
              <a:rPr lang="zh-CN" altLang="en-US" sz="2800">
                <a:latin typeface="Times New Roman" panose="02020603050405020304" pitchFamily="18" charset="0"/>
              </a:rPr>
              <a:t>“</a:t>
            </a:r>
            <a:r>
              <a:rPr lang="zh-CN" altLang="en-US" sz="2800">
                <a:latin typeface=""/>
              </a:rPr>
              <a:t>雪花</a:t>
            </a:r>
            <a:r>
              <a:rPr lang="zh-CN" altLang="en-US" sz="2800">
                <a:latin typeface="Times New Roman" panose="02020603050405020304" pitchFamily="18" charset="0"/>
              </a:rPr>
              <a:t>”</a:t>
            </a:r>
            <a:r>
              <a:rPr lang="zh-CN" altLang="en-US" sz="2800">
                <a:latin typeface=""/>
              </a:rPr>
              <a:t>与自然界中的海岸线、山、树联系起来，提出了</a:t>
            </a:r>
            <a:r>
              <a:rPr lang="zh-CN" altLang="en-US" sz="2800">
                <a:latin typeface="Times New Roman" panose="02020603050405020304" pitchFamily="18" charset="0"/>
              </a:rPr>
              <a:t>“</a:t>
            </a:r>
            <a:r>
              <a:rPr lang="en-US" altLang="zh-CN" sz="2800">
                <a:latin typeface=""/>
              </a:rPr>
              <a:t>Fractal</a:t>
            </a:r>
            <a:r>
              <a:rPr lang="en-US" altLang="zh-CN" sz="2800">
                <a:latin typeface="Times New Roman" panose="02020603050405020304" pitchFamily="18" charset="0"/>
              </a:rPr>
              <a:t>”</a:t>
            </a:r>
            <a:r>
              <a:rPr lang="zh-CN" altLang="en-US" sz="2800">
                <a:latin typeface=""/>
              </a:rPr>
              <a:t>这个词。</a:t>
            </a:r>
          </a:p>
          <a:p>
            <a:r>
              <a:rPr lang="zh-CN" altLang="en-US" sz="2800">
                <a:latin typeface=""/>
              </a:rPr>
              <a:t>由于不规则现象在自然界是普遍存在的，因此分形几何又称为描述大自然的几何学。</a:t>
            </a:r>
          </a:p>
        </p:txBody>
      </p:sp>
      <p:pic>
        <p:nvPicPr>
          <p:cNvPr id="169991" name="Picture 7" descr="t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1238" y="1417638"/>
            <a:ext cx="2730500" cy="1922462"/>
          </a:xfrm>
          <a:prstGeom prst="rect">
            <a:avLst/>
          </a:prstGeom>
          <a:noFill/>
          <a:extLst>
            <a:ext uri="{909E8E84-426E-40DD-AFC4-6F175D3DCCD1}">
              <a14:hiddenFill xmlns:a14="http://schemas.microsoft.com/office/drawing/2010/main">
                <a:solidFill>
                  <a:srgbClr val="FFFFFF"/>
                </a:solidFill>
              </a14:hiddenFill>
            </a:ext>
          </a:extLst>
        </p:spPr>
      </p:pic>
      <p:pic>
        <p:nvPicPr>
          <p:cNvPr id="169992" name="Picture 8" descr="t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3938" y="2279650"/>
            <a:ext cx="2768600" cy="2174875"/>
          </a:xfrm>
          <a:prstGeom prst="rect">
            <a:avLst/>
          </a:prstGeom>
          <a:noFill/>
          <a:extLst>
            <a:ext uri="{909E8E84-426E-40DD-AFC4-6F175D3DCCD1}">
              <a14:hiddenFill xmlns:a14="http://schemas.microsoft.com/office/drawing/2010/main">
                <a:solidFill>
                  <a:srgbClr val="FFFFFF"/>
                </a:solidFill>
              </a14:hiddenFill>
            </a:ext>
          </a:extLst>
        </p:spPr>
      </p:pic>
      <p:pic>
        <p:nvPicPr>
          <p:cNvPr id="169993" name="Picture 9" descr="t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3938" y="3551238"/>
            <a:ext cx="2789237"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69994" name="Picture 10" descr="t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1238" y="4657725"/>
            <a:ext cx="2849562" cy="2135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b="1" dirty="0"/>
              <a:t>随机插值模型</a:t>
            </a:r>
          </a:p>
        </p:txBody>
      </p:sp>
      <p:graphicFrame>
        <p:nvGraphicFramePr>
          <p:cNvPr id="114691" name="Object 3"/>
          <p:cNvGraphicFramePr>
            <a:graphicFrameLocks noGrp="1" noChangeAspect="1"/>
          </p:cNvGraphicFramePr>
          <p:nvPr>
            <p:ph sz="half" idx="1"/>
          </p:nvPr>
        </p:nvGraphicFramePr>
        <p:xfrm>
          <a:off x="730250" y="1714500"/>
          <a:ext cx="7175500" cy="4425950"/>
        </p:xfrm>
        <a:graphic>
          <a:graphicData uri="http://schemas.openxmlformats.org/presentationml/2006/ole">
            <mc:AlternateContent xmlns:mc="http://schemas.openxmlformats.org/markup-compatibility/2006">
              <mc:Choice xmlns:v="urn:schemas-microsoft-com:vml" Requires="v">
                <p:oleObj spid="_x0000_s114698" name="位图图像" r:id="rId3" imgW="4123810" imgH="2542857" progId="Paint.Picture">
                  <p:embed/>
                </p:oleObj>
              </mc:Choice>
              <mc:Fallback>
                <p:oleObj name="位图图像" r:id="rId3" imgW="4123810" imgH="254285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0" y="1714500"/>
                        <a:ext cx="7175500" cy="4425950"/>
                      </a:xfrm>
                      <a:prstGeom prst="rect">
                        <a:avLst/>
                      </a:prstGeom>
                    </p:spPr>
                  </p:pic>
                </p:oleObj>
              </mc:Fallback>
            </mc:AlternateContent>
          </a:graphicData>
        </a:graphic>
      </p:graphicFrame>
      <p:sp>
        <p:nvSpPr>
          <p:cNvPr id="114692" name="Rectangle 4"/>
          <p:cNvSpPr>
            <a:spLocks noGrp="1" noChangeArrowheads="1"/>
          </p:cNvSpPr>
          <p:nvPr>
            <p:ph type="body" sz="half" idx="2"/>
          </p:nvPr>
        </p:nvSpPr>
        <p:spPr>
          <a:xfrm>
            <a:off x="355600" y="4230688"/>
            <a:ext cx="8208963" cy="1981200"/>
          </a:xfrm>
        </p:spPr>
        <p:txBody>
          <a:bodyPr/>
          <a:lstStyle/>
          <a:p>
            <a:pPr>
              <a:lnSpc>
                <a:spcPct val="90000"/>
              </a:lnSpc>
            </a:pPr>
            <a:endParaRPr lang="en-US" altLang="zh-CN" sz="2800"/>
          </a:p>
          <a:p>
            <a:pPr>
              <a:lnSpc>
                <a:spcPct val="90000"/>
              </a:lnSpc>
            </a:pPr>
            <a:endParaRPr lang="en-US" altLang="zh-CN" sz="2800"/>
          </a:p>
          <a:p>
            <a:pPr>
              <a:lnSpc>
                <a:spcPct val="90000"/>
              </a:lnSpc>
              <a:buFont typeface="Wingdings" panose="05000000000000000000" pitchFamily="2" charset="2"/>
              <a:buNone/>
            </a:pPr>
            <a:r>
              <a:rPr lang="en-US" altLang="zh-CN" sz="2800"/>
              <a:t>                    </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new</a:t>
            </a:r>
            <a:r>
              <a:rPr lang="en-US" altLang="zh-CN" sz="2800">
                <a:latin typeface="Times New Roman" panose="02020603050405020304" pitchFamily="18" charset="0"/>
              </a:rPr>
              <a:t>=1/2(</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i</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i+1</a:t>
            </a:r>
            <a:r>
              <a:rPr lang="en-US" altLang="zh-CN" sz="2800">
                <a:latin typeface="Times New Roman" panose="02020603050405020304" pitchFamily="18" charset="0"/>
              </a:rPr>
              <a:t>)</a:t>
            </a:r>
          </a:p>
          <a:p>
            <a:pPr>
              <a:lnSpc>
                <a:spcPct val="90000"/>
              </a:lnSpc>
              <a:buFont typeface="Wingdings" panose="05000000000000000000" pitchFamily="2" charset="2"/>
              <a:buNone/>
            </a:pPr>
            <a:r>
              <a:rPr lang="en-US" altLang="zh-CN" sz="2800">
                <a:latin typeface="Times New Roman" panose="02020603050405020304" pitchFamily="18" charset="0"/>
              </a:rPr>
              <a:t>     </a:t>
            </a:r>
            <a:r>
              <a:rPr lang="en-US" altLang="zh-CN" sz="2800" i="1">
                <a:latin typeface="Times New Roman" panose="02020603050405020304" pitchFamily="18" charset="0"/>
              </a:rPr>
              <a:t>Y</a:t>
            </a:r>
            <a:r>
              <a:rPr lang="en-US" altLang="zh-CN" sz="2800" i="1" baseline="-25000">
                <a:latin typeface="Times New Roman" panose="02020603050405020304" pitchFamily="18" charset="0"/>
              </a:rPr>
              <a:t>new</a:t>
            </a:r>
            <a:r>
              <a:rPr lang="en-US" altLang="zh-CN" sz="2800">
                <a:latin typeface="Times New Roman" panose="02020603050405020304" pitchFamily="18" charset="0"/>
              </a:rPr>
              <a:t>=1/2(</a:t>
            </a:r>
            <a:r>
              <a:rPr lang="en-US" altLang="zh-CN" sz="2800" i="1">
                <a:latin typeface="Times New Roman" panose="02020603050405020304" pitchFamily="18" charset="0"/>
              </a:rPr>
              <a:t>Y</a:t>
            </a:r>
            <a:r>
              <a:rPr lang="en-US" altLang="zh-CN" sz="2800" i="1" baseline="-25000">
                <a:latin typeface="Times New Roman" panose="02020603050405020304" pitchFamily="18" charset="0"/>
              </a:rPr>
              <a:t>i</a:t>
            </a:r>
            <a:r>
              <a:rPr lang="en-US" altLang="zh-CN" sz="2800">
                <a:latin typeface="Times New Roman" panose="02020603050405020304" pitchFamily="18" charset="0"/>
              </a:rPr>
              <a:t>+</a:t>
            </a:r>
            <a:r>
              <a:rPr lang="en-US" altLang="zh-CN" sz="2800" i="1">
                <a:latin typeface="Times New Roman" panose="02020603050405020304" pitchFamily="18" charset="0"/>
              </a:rPr>
              <a:t>Y</a:t>
            </a:r>
            <a:r>
              <a:rPr lang="en-US" altLang="zh-CN" sz="2800" i="1" baseline="-25000">
                <a:latin typeface="Times New Roman" panose="02020603050405020304" pitchFamily="18" charset="0"/>
              </a:rPr>
              <a:t>i+1</a:t>
            </a:r>
            <a:r>
              <a:rPr lang="en-US" altLang="zh-CN" sz="2800">
                <a:latin typeface="Times New Roman" panose="02020603050405020304" pitchFamily="18" charset="0"/>
              </a:rPr>
              <a:t>)+</a:t>
            </a:r>
            <a:r>
              <a:rPr lang="en-US" altLang="zh-CN" sz="2800" i="1">
                <a:latin typeface="Times New Roman" panose="02020603050405020304" pitchFamily="18" charset="0"/>
              </a:rPr>
              <a:t>P</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i+1</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i</a:t>
            </a:r>
            <a:r>
              <a:rPr lang="en-US" altLang="zh-CN" sz="2800">
                <a:latin typeface="Times New Roman" panose="02020603050405020304" pitchFamily="18" charset="0"/>
              </a:rPr>
              <a:t>)</a:t>
            </a:r>
            <a:r>
              <a:rPr lang="en-US" altLang="zh-CN" sz="2800" i="1">
                <a:latin typeface="Times New Roman" panose="02020603050405020304" pitchFamily="18" charset="0"/>
              </a:rPr>
              <a:t>R</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i="1" baseline="-25000">
                <a:latin typeface="Times New Roman" panose="02020603050405020304" pitchFamily="18" charset="0"/>
              </a:rPr>
              <a:t>new</a:t>
            </a:r>
            <a:r>
              <a:rPr lang="en-US" altLang="zh-CN" sz="2800">
                <a:latin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b="1" dirty="0"/>
              <a:t>随机插值模型</a:t>
            </a:r>
          </a:p>
        </p:txBody>
      </p:sp>
      <p:sp>
        <p:nvSpPr>
          <p:cNvPr id="115715" name="Rectangle 3"/>
          <p:cNvSpPr>
            <a:spLocks noGrp="1" noChangeArrowheads="1"/>
          </p:cNvSpPr>
          <p:nvPr>
            <p:ph type="body" sz="half" idx="1"/>
          </p:nvPr>
        </p:nvSpPr>
        <p:spPr>
          <a:xfrm>
            <a:off x="328613" y="1941513"/>
            <a:ext cx="4021137" cy="4114800"/>
          </a:xfrm>
        </p:spPr>
        <p:txBody>
          <a:bodyPr/>
          <a:lstStyle/>
          <a:p>
            <a:pPr>
              <a:lnSpc>
                <a:spcPct val="90000"/>
              </a:lnSpc>
              <a:buFont typeface="Wingdings" panose="05000000000000000000" pitchFamily="2" charset="2"/>
              <a:buNone/>
            </a:pPr>
            <a:r>
              <a:rPr lang="zh-CN" altLang="en-US" sz="2400"/>
              <a:t>一维中点变换算法</a:t>
            </a:r>
            <a:r>
              <a:rPr lang="en-US" altLang="zh-CN" sz="2400"/>
              <a:t>:</a:t>
            </a:r>
          </a:p>
          <a:p>
            <a:pPr>
              <a:lnSpc>
                <a:spcPct val="90000"/>
              </a:lnSpc>
              <a:buFont typeface="Wingdings" panose="05000000000000000000" pitchFamily="2" charset="2"/>
              <a:buNone/>
            </a:pPr>
            <a:endParaRPr lang="en-US" altLang="zh-CN" sz="2400"/>
          </a:p>
          <a:p>
            <a:pPr>
              <a:lnSpc>
                <a:spcPct val="90000"/>
              </a:lnSpc>
              <a:buFont typeface="Wingdings" panose="05000000000000000000" pitchFamily="2" charset="2"/>
              <a:buNone/>
            </a:pPr>
            <a:r>
              <a:rPr lang="en-US" altLang="zh-CN" sz="2000">
                <a:latin typeface="Times New Roman" panose="02020603050405020304" pitchFamily="18" charset="0"/>
              </a:rPr>
              <a:t>   </a:t>
            </a:r>
            <a:r>
              <a:rPr lang="en-US" altLang="zh-CN" sz="2000"/>
              <a:t> </a:t>
            </a:r>
            <a:r>
              <a:rPr lang="zh-CN" altLang="en-US" sz="2000"/>
              <a:t>以一条水平地平线段开始</a:t>
            </a:r>
          </a:p>
          <a:p>
            <a:pPr>
              <a:lnSpc>
                <a:spcPct val="90000"/>
              </a:lnSpc>
              <a:buFont typeface="Wingdings" panose="05000000000000000000" pitchFamily="2" charset="2"/>
              <a:buNone/>
            </a:pPr>
            <a:r>
              <a:rPr lang="zh-CN" altLang="en-US" sz="2000">
                <a:latin typeface="Times New Roman" panose="02020603050405020304" pitchFamily="18" charset="0"/>
              </a:rPr>
              <a:t>   </a:t>
            </a:r>
            <a:r>
              <a:rPr lang="zh-CN" altLang="en-US" sz="2000"/>
              <a:t> 重复足够多次</a:t>
            </a:r>
            <a:r>
              <a:rPr lang="en-US" altLang="zh-CN" sz="2000"/>
              <a:t>{</a:t>
            </a:r>
          </a:p>
          <a:p>
            <a:pPr>
              <a:lnSpc>
                <a:spcPct val="90000"/>
              </a:lnSpc>
              <a:buFont typeface="Wingdings" panose="05000000000000000000" pitchFamily="2" charset="2"/>
              <a:buNone/>
            </a:pPr>
            <a:r>
              <a:rPr lang="zh-CN" altLang="en-US" sz="2000"/>
              <a:t>　　对场景中的每条线段做</a:t>
            </a:r>
            <a:r>
              <a:rPr lang="en-US" altLang="zh-CN" sz="2000"/>
              <a:t>{</a:t>
            </a:r>
          </a:p>
          <a:p>
            <a:pPr>
              <a:lnSpc>
                <a:spcPct val="90000"/>
              </a:lnSpc>
              <a:buFont typeface="Wingdings" panose="05000000000000000000" pitchFamily="2" charset="2"/>
              <a:buNone/>
            </a:pPr>
            <a:r>
              <a:rPr lang="zh-CN" altLang="en-US" sz="2000"/>
              <a:t>　　　　找到线段的中点</a:t>
            </a:r>
          </a:p>
          <a:p>
            <a:pPr>
              <a:lnSpc>
                <a:spcPct val="90000"/>
              </a:lnSpc>
              <a:buFont typeface="Wingdings" panose="05000000000000000000" pitchFamily="2" charset="2"/>
              <a:buNone/>
            </a:pPr>
            <a:r>
              <a:rPr lang="zh-CN" altLang="en-US" sz="2000"/>
              <a:t>　　　　在 </a:t>
            </a:r>
            <a:r>
              <a:rPr lang="en-US" altLang="zh-CN" sz="2000"/>
              <a:t>Y </a:t>
            </a:r>
            <a:r>
              <a:rPr lang="zh-CN" altLang="en-US" sz="2000"/>
              <a:t>方向上随机移动中点一段距离</a:t>
            </a:r>
          </a:p>
          <a:p>
            <a:pPr>
              <a:lnSpc>
                <a:spcPct val="90000"/>
              </a:lnSpc>
              <a:buFont typeface="Wingdings" panose="05000000000000000000" pitchFamily="2" charset="2"/>
              <a:buNone/>
            </a:pPr>
            <a:r>
              <a:rPr lang="zh-CN" altLang="en-US" sz="2000"/>
              <a:t>　　　　减小随机数取值范围</a:t>
            </a:r>
          </a:p>
          <a:p>
            <a:pPr>
              <a:lnSpc>
                <a:spcPct val="90000"/>
              </a:lnSpc>
              <a:buFont typeface="Wingdings" panose="05000000000000000000" pitchFamily="2" charset="2"/>
              <a:buNone/>
            </a:pPr>
            <a:r>
              <a:rPr lang="zh-CN" altLang="en-US" sz="2000"/>
              <a:t>　　</a:t>
            </a:r>
            <a:r>
              <a:rPr lang="en-US" altLang="zh-CN" sz="2000"/>
              <a:t>}</a:t>
            </a:r>
          </a:p>
          <a:p>
            <a:pPr>
              <a:lnSpc>
                <a:spcPct val="90000"/>
              </a:lnSpc>
              <a:buFont typeface="Wingdings" panose="05000000000000000000" pitchFamily="2" charset="2"/>
              <a:buNone/>
            </a:pPr>
            <a:r>
              <a:rPr lang="en-US" altLang="zh-CN" sz="2000"/>
              <a:t>}</a:t>
            </a:r>
          </a:p>
          <a:p>
            <a:pPr>
              <a:lnSpc>
                <a:spcPct val="90000"/>
              </a:lnSpc>
              <a:buFont typeface="Wingdings" panose="05000000000000000000" pitchFamily="2" charset="2"/>
              <a:buNone/>
            </a:pPr>
            <a:r>
              <a:rPr lang="en-US" altLang="zh-CN" sz="2000">
                <a:latin typeface="Times New Roman" panose="02020603050405020304" pitchFamily="18" charset="0"/>
              </a:rPr>
              <a:t>   </a:t>
            </a:r>
            <a:r>
              <a:rPr lang="en-US" altLang="zh-CN" sz="2000"/>
              <a:t> </a:t>
            </a:r>
          </a:p>
          <a:p>
            <a:pPr>
              <a:lnSpc>
                <a:spcPct val="90000"/>
              </a:lnSpc>
            </a:pPr>
            <a:endParaRPr lang="en-US" altLang="zh-CN" sz="2400"/>
          </a:p>
          <a:p>
            <a:pPr>
              <a:lnSpc>
                <a:spcPct val="90000"/>
              </a:lnSpc>
              <a:buFont typeface="Wingdings" panose="05000000000000000000" pitchFamily="2" charset="2"/>
              <a:buNone/>
            </a:pPr>
            <a:r>
              <a:rPr lang="en-US" altLang="zh-CN" sz="2000"/>
              <a:t>     </a:t>
            </a:r>
          </a:p>
        </p:txBody>
      </p:sp>
      <p:pic>
        <p:nvPicPr>
          <p:cNvPr id="115716" name="Picture 4" descr="fenxing20"/>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516438" y="2551113"/>
            <a:ext cx="4021137" cy="2276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b="1" dirty="0"/>
              <a:t>随机插值模型</a:t>
            </a:r>
          </a:p>
        </p:txBody>
      </p:sp>
      <p:sp>
        <p:nvSpPr>
          <p:cNvPr id="116739" name="Rectangle 3"/>
          <p:cNvSpPr>
            <a:spLocks noGrp="1" noChangeArrowheads="1"/>
          </p:cNvSpPr>
          <p:nvPr>
            <p:ph type="body" sz="half" idx="1"/>
          </p:nvPr>
        </p:nvSpPr>
        <p:spPr>
          <a:xfrm>
            <a:off x="328613" y="1941513"/>
            <a:ext cx="8208962" cy="1066800"/>
          </a:xfrm>
        </p:spPr>
        <p:txBody>
          <a:bodyPr/>
          <a:lstStyle/>
          <a:p>
            <a:pPr>
              <a:lnSpc>
                <a:spcPct val="90000"/>
              </a:lnSpc>
              <a:buFont typeface="Wingdings" panose="05000000000000000000" pitchFamily="2" charset="2"/>
              <a:buNone/>
            </a:pPr>
            <a:r>
              <a:rPr lang="en-US" altLang="zh-CN" sz="2400"/>
              <a:t>    </a:t>
            </a:r>
            <a:r>
              <a:rPr lang="zh-CN" altLang="en-US" sz="2400"/>
              <a:t>每次循环减少的越多，所得山脊线就越平滑。但如果减得太多，则会有明显的锯齿感。 </a:t>
            </a:r>
          </a:p>
          <a:p>
            <a:pPr>
              <a:lnSpc>
                <a:spcPct val="90000"/>
              </a:lnSpc>
              <a:buFont typeface="Wingdings" panose="05000000000000000000" pitchFamily="2" charset="2"/>
              <a:buNone/>
            </a:pPr>
            <a:endParaRPr lang="zh-CN" altLang="en-US" sz="2400"/>
          </a:p>
          <a:p>
            <a:pPr>
              <a:lnSpc>
                <a:spcPct val="90000"/>
              </a:lnSpc>
              <a:buFont typeface="Wingdings" panose="05000000000000000000" pitchFamily="2" charset="2"/>
              <a:buNone/>
            </a:pPr>
            <a:endParaRPr lang="zh-CN" altLang="en-US" sz="2400"/>
          </a:p>
          <a:p>
            <a:pPr>
              <a:lnSpc>
                <a:spcPct val="90000"/>
              </a:lnSpc>
              <a:buFont typeface="Wingdings" panose="05000000000000000000" pitchFamily="2" charset="2"/>
              <a:buNone/>
            </a:pPr>
            <a:r>
              <a:rPr lang="zh-CN" altLang="en-US" sz="2000"/>
              <a:t> </a:t>
            </a:r>
            <a:r>
              <a:rPr lang="zh-CN" altLang="en-US" sz="2400"/>
              <a:t> </a:t>
            </a:r>
          </a:p>
          <a:p>
            <a:pPr>
              <a:lnSpc>
                <a:spcPct val="90000"/>
              </a:lnSpc>
              <a:buFont typeface="Wingdings" panose="05000000000000000000" pitchFamily="2" charset="2"/>
              <a:buNone/>
            </a:pPr>
            <a:endParaRPr lang="zh-CN" altLang="en-US" sz="2400"/>
          </a:p>
          <a:p>
            <a:pPr>
              <a:lnSpc>
                <a:spcPct val="90000"/>
              </a:lnSpc>
            </a:pPr>
            <a:endParaRPr lang="zh-CN" altLang="en-US" sz="2400"/>
          </a:p>
          <a:p>
            <a:pPr>
              <a:lnSpc>
                <a:spcPct val="90000"/>
              </a:lnSpc>
            </a:pPr>
            <a:endParaRPr lang="zh-CN" altLang="en-US" sz="2400"/>
          </a:p>
          <a:p>
            <a:pPr>
              <a:lnSpc>
                <a:spcPct val="90000"/>
              </a:lnSpc>
            </a:pPr>
            <a:endParaRPr lang="zh-CN" altLang="en-US" sz="2400"/>
          </a:p>
          <a:p>
            <a:pPr>
              <a:lnSpc>
                <a:spcPct val="90000"/>
              </a:lnSpc>
              <a:buFont typeface="Wingdings" panose="05000000000000000000" pitchFamily="2" charset="2"/>
              <a:buNone/>
            </a:pPr>
            <a:endParaRPr lang="en-US" altLang="zh-CN" sz="2400"/>
          </a:p>
        </p:txBody>
      </p:sp>
      <p:sp>
        <p:nvSpPr>
          <p:cNvPr id="116740" name="Rectangle 4"/>
          <p:cNvSpPr>
            <a:spLocks noGrp="1" noChangeArrowheads="1"/>
          </p:cNvSpPr>
          <p:nvPr>
            <p:ph sz="half" idx="2"/>
          </p:nvPr>
        </p:nvSpPr>
        <p:spPr>
          <a:xfrm>
            <a:off x="328613" y="3084513"/>
            <a:ext cx="8208962" cy="2971800"/>
          </a:xfrm>
        </p:spPr>
        <p:txBody>
          <a:bodyPr/>
          <a:lstStyle/>
          <a:p>
            <a:endParaRPr lang="zh-CN" altLang="zh-CN" sz="2800"/>
          </a:p>
        </p:txBody>
      </p:sp>
      <p:pic>
        <p:nvPicPr>
          <p:cNvPr id="116741" name="Picture 5" descr="fenxing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60725"/>
            <a:ext cx="5029200" cy="2682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b="1" dirty="0"/>
              <a:t>随机插值模型</a:t>
            </a:r>
          </a:p>
        </p:txBody>
      </p:sp>
      <p:sp>
        <p:nvSpPr>
          <p:cNvPr id="117763"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endParaRPr lang="en-US" altLang="zh-CN" sz="2400"/>
          </a:p>
          <a:p>
            <a:pPr>
              <a:buFont typeface="Wingdings" panose="05000000000000000000" pitchFamily="2" charset="2"/>
              <a:buNone/>
            </a:pPr>
            <a:r>
              <a:rPr lang="en-US" altLang="zh-CN" sz="2400"/>
              <a:t>    </a:t>
            </a:r>
            <a:r>
              <a:rPr lang="zh-CN" altLang="en-US" sz="2400"/>
              <a:t>随机值范围设为 </a:t>
            </a:r>
            <a:r>
              <a:rPr lang="en-US" altLang="zh-CN" sz="2400"/>
              <a:t>-1.0 </a:t>
            </a:r>
            <a:r>
              <a:rPr lang="zh-CN" altLang="en-US" sz="2400"/>
              <a:t>到 </a:t>
            </a:r>
            <a:r>
              <a:rPr lang="en-US" altLang="zh-CN" sz="2400"/>
              <a:t>1.0 </a:t>
            </a:r>
            <a:r>
              <a:rPr lang="zh-CN" altLang="en-US" sz="2400"/>
              <a:t>（可任意取） </a:t>
            </a:r>
          </a:p>
          <a:p>
            <a:pPr>
              <a:buFont typeface="Wingdings" panose="05000000000000000000" pitchFamily="2" charset="2"/>
              <a:buNone/>
            </a:pPr>
            <a:r>
              <a:rPr lang="zh-CN" altLang="en-US" sz="2400"/>
              <a:t>   </a:t>
            </a:r>
          </a:p>
          <a:p>
            <a:pPr>
              <a:buFont typeface="Wingdings" panose="05000000000000000000" pitchFamily="2" charset="2"/>
              <a:buNone/>
            </a:pPr>
            <a:r>
              <a:rPr lang="zh-CN" altLang="en-US" sz="2400"/>
              <a:t>   随机值范围减为 </a:t>
            </a:r>
            <a:r>
              <a:rPr lang="en-US" altLang="zh-CN" sz="2400"/>
              <a:t>-0.5 </a:t>
            </a:r>
            <a:r>
              <a:rPr lang="zh-CN" altLang="en-US" sz="2400"/>
              <a:t>到 </a:t>
            </a:r>
            <a:r>
              <a:rPr lang="en-US" altLang="zh-CN" sz="2400"/>
              <a:t>0.5 </a:t>
            </a:r>
            <a:r>
              <a:rPr lang="zh-CN" altLang="en-US" sz="2400"/>
              <a:t>（可任意取）   </a:t>
            </a:r>
          </a:p>
          <a:p>
            <a:pPr>
              <a:buFont typeface="Wingdings" panose="05000000000000000000" pitchFamily="2" charset="2"/>
              <a:buNone/>
            </a:pPr>
            <a:r>
              <a:rPr lang="zh-CN" altLang="en-US" sz="2400"/>
              <a:t>   </a:t>
            </a:r>
          </a:p>
          <a:p>
            <a:pPr>
              <a:buFont typeface="Wingdings" panose="05000000000000000000" pitchFamily="2" charset="2"/>
              <a:buNone/>
            </a:pPr>
            <a:r>
              <a:rPr lang="zh-CN" altLang="en-US" sz="2400"/>
              <a:t>   随机值范围再减为 </a:t>
            </a:r>
            <a:r>
              <a:rPr lang="en-US" altLang="zh-CN" sz="2400"/>
              <a:t>-0.25 </a:t>
            </a:r>
            <a:r>
              <a:rPr lang="zh-CN" altLang="en-US" sz="2400"/>
              <a:t>到 </a:t>
            </a:r>
            <a:r>
              <a:rPr lang="en-US" altLang="zh-CN" sz="2400"/>
              <a:t>0.25 </a:t>
            </a:r>
            <a:r>
              <a:rPr lang="zh-CN" altLang="en-US" sz="2400"/>
              <a:t>（可任意取） </a:t>
            </a:r>
          </a:p>
          <a:p>
            <a:pPr>
              <a:buFont typeface="Wingdings" panose="05000000000000000000" pitchFamily="2" charset="2"/>
              <a:buNone/>
            </a:pPr>
            <a:endParaRPr lang="zh-CN" altLang="en-US" sz="2400"/>
          </a:p>
          <a:p>
            <a:pPr>
              <a:buFont typeface="Wingdings" panose="05000000000000000000" pitchFamily="2" charset="2"/>
              <a:buNone/>
            </a:pPr>
            <a:endParaRPr lang="en-US" altLang="zh-CN" sz="2400"/>
          </a:p>
        </p:txBody>
      </p:sp>
      <p:pic>
        <p:nvPicPr>
          <p:cNvPr id="117766" name="Picture 6" descr="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657725" y="1819275"/>
            <a:ext cx="4021138" cy="3941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b="1" dirty="0"/>
              <a:t>随机插值模型</a:t>
            </a:r>
          </a:p>
        </p:txBody>
      </p:sp>
      <p:sp>
        <p:nvSpPr>
          <p:cNvPr id="118787"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zh-CN" altLang="en-US" sz="2800"/>
              <a:t>粗糙度常量</a:t>
            </a:r>
          </a:p>
          <a:p>
            <a:pPr>
              <a:buFont typeface="Wingdings" panose="05000000000000000000" pitchFamily="2" charset="2"/>
              <a:buNone/>
            </a:pPr>
            <a:r>
              <a:rPr lang="zh-CN" altLang="en-US" sz="2800"/>
              <a:t>    </a:t>
            </a:r>
            <a:r>
              <a:rPr lang="zh-CN" altLang="en-US" sz="2400"/>
              <a:t>这个值决定每次循环随机数值域的减少量，也就是说，决定分形结果的粗糙程度。</a:t>
            </a:r>
            <a:r>
              <a:rPr lang="zh-CN" altLang="en-US" sz="2800"/>
              <a:t> </a:t>
            </a:r>
          </a:p>
          <a:p>
            <a:pPr>
              <a:buFont typeface="Wingdings" panose="05000000000000000000" pitchFamily="2" charset="2"/>
              <a:buNone/>
            </a:pPr>
            <a:r>
              <a:rPr lang="zh-CN" altLang="en-US" sz="1600"/>
              <a:t>      </a:t>
            </a:r>
          </a:p>
          <a:p>
            <a:pPr>
              <a:buFont typeface="Wingdings" panose="05000000000000000000" pitchFamily="2" charset="2"/>
              <a:buNone/>
            </a:pPr>
            <a:r>
              <a:rPr lang="zh-CN" altLang="en-US" sz="1600"/>
              <a:t>      </a:t>
            </a:r>
            <a:r>
              <a:rPr lang="zh-CN" altLang="en-US" sz="1800"/>
              <a:t>使用一个 </a:t>
            </a:r>
            <a:r>
              <a:rPr lang="en-US" altLang="zh-CN" sz="1800"/>
              <a:t>0.0 </a:t>
            </a:r>
            <a:r>
              <a:rPr lang="zh-CN" altLang="en-US" sz="1800"/>
              <a:t>到 </a:t>
            </a:r>
            <a:r>
              <a:rPr lang="en-US" altLang="zh-CN" sz="1800"/>
              <a:t>1.0 </a:t>
            </a:r>
            <a:r>
              <a:rPr lang="zh-CN" altLang="en-US" sz="1800"/>
              <a:t>之间的浮点数并称之为 </a:t>
            </a:r>
            <a:r>
              <a:rPr lang="en-US" altLang="zh-CN" sz="1800" b="1"/>
              <a:t>H</a:t>
            </a:r>
            <a:r>
              <a:rPr lang="en-US" altLang="zh-CN" sz="1800"/>
              <a:t> </a:t>
            </a:r>
            <a:r>
              <a:rPr lang="zh-CN" altLang="en-US" sz="1800"/>
              <a:t>。随机数范围在每次循环时乘上</a:t>
            </a:r>
            <a:r>
              <a:rPr lang="en-US" altLang="zh-CN" sz="1800"/>
              <a:t>2</a:t>
            </a:r>
            <a:r>
              <a:rPr lang="en-US" altLang="zh-CN" sz="1800" baseline="30000"/>
              <a:t>(-h)</a:t>
            </a:r>
            <a:r>
              <a:rPr lang="zh-CN" altLang="en-US" sz="1800"/>
              <a:t>。 </a:t>
            </a:r>
          </a:p>
          <a:p>
            <a:pPr>
              <a:buFont typeface="Wingdings" panose="05000000000000000000" pitchFamily="2" charset="2"/>
              <a:buNone/>
            </a:pPr>
            <a:endParaRPr lang="en-US" altLang="zh-CN" sz="1800"/>
          </a:p>
        </p:txBody>
      </p:sp>
      <p:pic>
        <p:nvPicPr>
          <p:cNvPr id="118790" name="Picture 6" descr="fenxing25"/>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451350" y="2546350"/>
            <a:ext cx="4021138" cy="2397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zh-CN" altLang="en-US" b="1" dirty="0"/>
              <a:t>粒子系统模型</a:t>
            </a:r>
          </a:p>
        </p:txBody>
      </p:sp>
      <p:sp>
        <p:nvSpPr>
          <p:cNvPr id="119811" name="Rectangle 3"/>
          <p:cNvSpPr>
            <a:spLocks noGrp="1" noChangeArrowheads="1"/>
          </p:cNvSpPr>
          <p:nvPr>
            <p:ph type="body" idx="1"/>
          </p:nvPr>
        </p:nvSpPr>
        <p:spPr/>
        <p:txBody>
          <a:bodyPr/>
          <a:lstStyle/>
          <a:p>
            <a:pPr>
              <a:buFont typeface="Wingdings" panose="05000000000000000000" pitchFamily="2" charset="2"/>
              <a:buNone/>
            </a:pPr>
            <a:r>
              <a:rPr lang="en-US" altLang="zh-CN" sz="2400"/>
              <a:t>    </a:t>
            </a:r>
            <a:r>
              <a:rPr lang="zh-CN" altLang="en-US" sz="2400"/>
              <a:t>该模型是由粒子刻划的，粒子可以随时间推移发生位置和形态的变化。每个粒子的位置、取向及动力学性质都有一组预先定义的随机过程来说明。每个粒子运动时，其路径被绘制且以特殊颜色显示。</a:t>
            </a:r>
          </a:p>
          <a:p>
            <a:pPr>
              <a:buFont typeface="Wingdings" panose="05000000000000000000" pitchFamily="2" charset="2"/>
              <a:buNone/>
            </a:pPr>
            <a:endParaRPr lang="en-US" altLang="zh-CN" sz="2400"/>
          </a:p>
        </p:txBody>
      </p:sp>
      <p:pic>
        <p:nvPicPr>
          <p:cNvPr id="119813" name="Picture 5" descr="20080701373515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3" y="3586163"/>
            <a:ext cx="5295900" cy="2978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b="1"/>
              <a:t>粒子系统模型</a:t>
            </a:r>
          </a:p>
        </p:txBody>
      </p:sp>
      <p:sp>
        <p:nvSpPr>
          <p:cNvPr id="120835" name="Rectangle 3"/>
          <p:cNvSpPr>
            <a:spLocks noGrp="1" noChangeArrowheads="1"/>
          </p:cNvSpPr>
          <p:nvPr>
            <p:ph type="body" idx="1"/>
          </p:nvPr>
        </p:nvSpPr>
        <p:spPr/>
        <p:txBody>
          <a:bodyPr/>
          <a:lstStyle/>
          <a:p>
            <a:pPr lvl="1" algn="just">
              <a:buFont typeface="Wingdings" panose="05000000000000000000" pitchFamily="2" charset="2"/>
              <a:buNone/>
            </a:pPr>
            <a:r>
              <a:rPr lang="zh-CN" altLang="en-US">
                <a:latin typeface="Times New Roman" panose="02020603050405020304" pitchFamily="18" charset="0"/>
              </a:rPr>
              <a:t>生成粒子系统瞬间画面的基本步骤：</a:t>
            </a:r>
          </a:p>
          <a:p>
            <a:pPr lvl="1" algn="just">
              <a:buFont typeface="Wingdings" panose="05000000000000000000" pitchFamily="2" charset="2"/>
              <a:buNone/>
            </a:pPr>
            <a:endParaRPr lang="zh-CN" altLang="en-US"/>
          </a:p>
          <a:p>
            <a:pPr lvl="1">
              <a:buFont typeface="Wingdings" panose="05000000000000000000" pitchFamily="2" charset="2"/>
              <a:buNone/>
            </a:pPr>
            <a:r>
              <a:rPr lang="zh-CN" altLang="en-US" sz="2000"/>
              <a:t>          （</a:t>
            </a:r>
            <a:r>
              <a:rPr lang="en-US" altLang="zh-CN" sz="2000"/>
              <a:t>1</a:t>
            </a:r>
            <a:r>
              <a:rPr lang="zh-CN" altLang="en-US" sz="2000"/>
              <a:t>）</a:t>
            </a:r>
            <a:r>
              <a:rPr lang="zh-CN" altLang="en-US" sz="2000">
                <a:latin typeface="Times New Roman" panose="02020603050405020304" pitchFamily="18" charset="0"/>
              </a:rPr>
              <a:t>将产生的新粒子加入系统中；</a:t>
            </a:r>
            <a:endParaRPr lang="zh-CN" altLang="en-US" sz="2000"/>
          </a:p>
          <a:p>
            <a:pPr lvl="1">
              <a:buFont typeface="Wingdings" panose="05000000000000000000" pitchFamily="2" charset="2"/>
              <a:buNone/>
            </a:pPr>
            <a:r>
              <a:rPr lang="zh-CN" altLang="en-US" sz="2000"/>
              <a:t>          （</a:t>
            </a:r>
            <a:r>
              <a:rPr lang="en-US" altLang="zh-CN" sz="2000"/>
              <a:t>2</a:t>
            </a:r>
            <a:r>
              <a:rPr lang="zh-CN" altLang="en-US" sz="2000"/>
              <a:t>） </a:t>
            </a:r>
            <a:r>
              <a:rPr lang="zh-CN" altLang="en-US" sz="2000">
                <a:latin typeface="Times New Roman" panose="02020603050405020304" pitchFamily="18" charset="0"/>
              </a:rPr>
              <a:t>赋予每一粒子以一定的属性；</a:t>
            </a:r>
            <a:endParaRPr lang="zh-CN" altLang="en-US" sz="2000"/>
          </a:p>
          <a:p>
            <a:pPr lvl="1">
              <a:buFont typeface="Wingdings" panose="05000000000000000000" pitchFamily="2" charset="2"/>
              <a:buNone/>
            </a:pPr>
            <a:r>
              <a:rPr lang="zh-CN" altLang="en-US" sz="2000"/>
              <a:t>          （</a:t>
            </a:r>
            <a:r>
              <a:rPr lang="en-US" altLang="zh-CN" sz="2000"/>
              <a:t>3</a:t>
            </a:r>
            <a:r>
              <a:rPr lang="zh-CN" altLang="en-US" sz="2000"/>
              <a:t>） </a:t>
            </a:r>
            <a:r>
              <a:rPr lang="zh-CN" altLang="en-US" sz="2000">
                <a:latin typeface="Times New Roman" panose="02020603050405020304" pitchFamily="18" charset="0"/>
              </a:rPr>
              <a:t>删除那些已经超过其生命周期的粒子；</a:t>
            </a:r>
            <a:endParaRPr lang="zh-CN" altLang="en-US" sz="2000"/>
          </a:p>
          <a:p>
            <a:pPr lvl="1">
              <a:buFont typeface="Wingdings" panose="05000000000000000000" pitchFamily="2" charset="2"/>
              <a:buNone/>
            </a:pPr>
            <a:r>
              <a:rPr lang="zh-CN" altLang="en-US" sz="2000"/>
              <a:t>          （</a:t>
            </a:r>
            <a:r>
              <a:rPr lang="en-US" altLang="zh-CN" sz="2000"/>
              <a:t>4</a:t>
            </a:r>
            <a:r>
              <a:rPr lang="zh-CN" altLang="en-US" sz="2000"/>
              <a:t>）</a:t>
            </a:r>
            <a:r>
              <a:rPr lang="zh-CN" altLang="en-US" sz="2000">
                <a:latin typeface="Times New Roman" panose="02020603050405020304" pitchFamily="18" charset="0"/>
              </a:rPr>
              <a:t>根据粒子的动态属性对粒子进行移动和变换；</a:t>
            </a:r>
            <a:endParaRPr lang="zh-CN" altLang="en-US" sz="2000"/>
          </a:p>
          <a:p>
            <a:pPr lvl="1">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5</a:t>
            </a:r>
            <a:r>
              <a:rPr lang="zh-CN" altLang="en-US" sz="2000">
                <a:latin typeface="Times New Roman" panose="02020603050405020304" pitchFamily="18" charset="0"/>
              </a:rPr>
              <a:t>）显示由有生命的粒子组成的图形。</a:t>
            </a:r>
            <a:endParaRPr lang="zh-CN" altLang="en-US" sz="2000"/>
          </a:p>
          <a:p>
            <a:pPr lvl="1">
              <a:buFont typeface="Wingdings" panose="05000000000000000000" pitchFamily="2" charset="2"/>
              <a:buNone/>
            </a:pPr>
            <a:endParaRPr lang="en-US" altLang="zh-CN"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b="1" dirty="0"/>
              <a:t>粒子系统模型</a:t>
            </a:r>
          </a:p>
        </p:txBody>
      </p:sp>
      <p:sp>
        <p:nvSpPr>
          <p:cNvPr id="121859" name="Rectangle 3"/>
          <p:cNvSpPr>
            <a:spLocks noGrp="1" noChangeArrowheads="1"/>
          </p:cNvSpPr>
          <p:nvPr>
            <p:ph type="body" idx="1"/>
          </p:nvPr>
        </p:nvSpPr>
        <p:spPr/>
        <p:txBody>
          <a:bodyPr/>
          <a:lstStyle/>
          <a:p>
            <a:pPr lvl="1" algn="just">
              <a:buFont typeface="Wingdings" panose="05000000000000000000" pitchFamily="2" charset="2"/>
              <a:buNone/>
            </a:pPr>
            <a:r>
              <a:rPr lang="zh-CN" altLang="en-US" sz="2400">
                <a:latin typeface="Times New Roman" panose="02020603050405020304" pitchFamily="18" charset="0"/>
              </a:rPr>
              <a:t>与粒子有关的每一参数均受到一个随机过程的控制</a:t>
            </a:r>
            <a:endParaRPr lang="zh-CN" altLang="en-US" sz="2400"/>
          </a:p>
          <a:p>
            <a:pPr lvl="1">
              <a:buFont typeface="Wingdings" panose="05000000000000000000" pitchFamily="2" charset="2"/>
              <a:buNone/>
            </a:pPr>
            <a:r>
              <a:rPr lang="zh-CN" altLang="en-US">
                <a:latin typeface="Times New Roman" panose="02020603050405020304" pitchFamily="18" charset="0"/>
              </a:rPr>
              <a:t>确定粒子参数的基本表达式：</a:t>
            </a:r>
            <a:r>
              <a:rPr lang="en-US" altLang="zh-CN"/>
              <a:t>par=mp+rand( )*varpar</a:t>
            </a:r>
          </a:p>
          <a:p>
            <a:pPr lvl="1" algn="just">
              <a:buFont typeface="Wingdings" panose="05000000000000000000" pitchFamily="2" charset="2"/>
              <a:buNone/>
            </a:pPr>
            <a:r>
              <a:rPr lang="en-US" altLang="zh-CN"/>
              <a:t>                </a:t>
            </a:r>
            <a:r>
              <a:rPr lang="en-US" altLang="zh-CN" sz="2000"/>
              <a:t>par :</a:t>
            </a:r>
            <a:r>
              <a:rPr lang="zh-CN" altLang="en-US" sz="2000">
                <a:latin typeface="Times New Roman" panose="02020603050405020304" pitchFamily="18" charset="0"/>
              </a:rPr>
              <a:t>粒子系统中的任一需要确定的参数</a:t>
            </a:r>
            <a:endParaRPr lang="zh-CN" altLang="en-US" sz="2000"/>
          </a:p>
          <a:p>
            <a:pPr lvl="1" algn="just">
              <a:buFont typeface="Wingdings" panose="05000000000000000000" pitchFamily="2" charset="2"/>
              <a:buNone/>
            </a:pPr>
            <a:r>
              <a:rPr lang="zh-CN" altLang="en-US" sz="2000"/>
              <a:t>                      </a:t>
            </a:r>
            <a:r>
              <a:rPr lang="en-US" altLang="zh-CN" sz="2000"/>
              <a:t>rand():</a:t>
            </a:r>
            <a:r>
              <a:rPr lang="zh-CN" altLang="en-US" sz="2000">
                <a:latin typeface="Times New Roman" panose="02020603050405020304" pitchFamily="18" charset="0"/>
              </a:rPr>
              <a:t>均匀随机函数</a:t>
            </a:r>
            <a:endParaRPr lang="zh-CN" altLang="en-US" sz="2000"/>
          </a:p>
          <a:p>
            <a:pPr lvl="1" algn="just">
              <a:buFont typeface="Wingdings" panose="05000000000000000000" pitchFamily="2" charset="2"/>
              <a:buNone/>
            </a:pPr>
            <a:r>
              <a:rPr lang="zh-CN" altLang="en-US" sz="2000"/>
              <a:t>                      </a:t>
            </a:r>
            <a:r>
              <a:rPr lang="en-US" altLang="zh-CN" sz="2000"/>
              <a:t>mp:</a:t>
            </a:r>
            <a:r>
              <a:rPr lang="zh-CN" altLang="en-US" sz="2000">
                <a:latin typeface="Times New Roman" panose="02020603050405020304" pitchFamily="18" charset="0"/>
              </a:rPr>
              <a:t>参数的均值</a:t>
            </a:r>
            <a:endParaRPr lang="zh-CN" altLang="en-US" sz="2000"/>
          </a:p>
          <a:p>
            <a:pPr lvl="1" algn="just">
              <a:buFont typeface="Wingdings" panose="05000000000000000000" pitchFamily="2" charset="2"/>
              <a:buNone/>
            </a:pPr>
            <a:r>
              <a:rPr lang="zh-CN" altLang="en-US" sz="2000"/>
              <a:t>                      </a:t>
            </a:r>
            <a:r>
              <a:rPr lang="en-US" altLang="zh-CN" sz="2000"/>
              <a:t>varpar</a:t>
            </a:r>
            <a:r>
              <a:rPr lang="zh-CN" altLang="en-US" sz="2000">
                <a:latin typeface="Times New Roman" panose="02020603050405020304" pitchFamily="18" charset="0"/>
              </a:rPr>
              <a:t>：方差</a:t>
            </a:r>
            <a:endParaRPr lang="zh-CN" altLang="en-US" sz="2000"/>
          </a:p>
          <a:p>
            <a:pPr lvl="1" algn="just">
              <a:buFont typeface="Wingdings" panose="05000000000000000000" pitchFamily="2" charset="2"/>
              <a:buNone/>
            </a:pPr>
            <a:endParaRPr lang="en-US" altLang="zh-CN" sz="20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b="1" dirty="0"/>
              <a:t>粒子系统模型</a:t>
            </a:r>
          </a:p>
        </p:txBody>
      </p:sp>
      <p:sp>
        <p:nvSpPr>
          <p:cNvPr id="122883" name="Rectangle 3"/>
          <p:cNvSpPr>
            <a:spLocks noGrp="1" noChangeArrowheads="1"/>
          </p:cNvSpPr>
          <p:nvPr>
            <p:ph type="body" idx="1"/>
          </p:nvPr>
        </p:nvSpPr>
        <p:spPr/>
        <p:txBody>
          <a:bodyPr/>
          <a:lstStyle/>
          <a:p>
            <a:pPr>
              <a:buFont typeface="Wingdings" panose="05000000000000000000" pitchFamily="2" charset="2"/>
              <a:buNone/>
            </a:pPr>
            <a:r>
              <a:rPr lang="zh-CN" altLang="en-US" sz="2800"/>
              <a:t>模拟火焰：</a:t>
            </a:r>
          </a:p>
          <a:p>
            <a:pPr>
              <a:buFont typeface="Wingdings" panose="05000000000000000000" pitchFamily="2" charset="2"/>
              <a:buNone/>
            </a:pPr>
            <a:r>
              <a:rPr lang="zh-CN" altLang="en-US" sz="2400"/>
              <a:t>     火焰可以用在一个球域内的随机生成微粒来显示，其允许它们向外快速移动。微粒路径可以用红色到黄色来着色，可以模拟爆炸粒子的温度。</a:t>
            </a:r>
            <a:endParaRPr lang="zh-CN" altLang="en-US"/>
          </a:p>
        </p:txBody>
      </p:sp>
      <p:pic>
        <p:nvPicPr>
          <p:cNvPr id="122884" name="Picture 4" descr="l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33800"/>
            <a:ext cx="4724400" cy="279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p:cNvSpPr>
            <a:spLocks noGrp="1" noChangeArrowheads="1"/>
          </p:cNvSpPr>
          <p:nvPr>
            <p:ph type="title"/>
          </p:nvPr>
        </p:nvSpPr>
        <p:spPr/>
        <p:txBody>
          <a:bodyPr/>
          <a:lstStyle/>
          <a:p>
            <a:r>
              <a:rPr lang="zh-CN" altLang="en-US" b="1" dirty="0"/>
              <a:t>粒子系统模型</a:t>
            </a:r>
          </a:p>
        </p:txBody>
      </p:sp>
      <p:pic>
        <p:nvPicPr>
          <p:cNvPr id="177157" name="Picture 5" descr="2007426235929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1938338"/>
            <a:ext cx="523875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77158" name="Picture 6" descr="jishu-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650" y="1136650"/>
            <a:ext cx="2965450" cy="3089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70" name="Rectangle 10"/>
          <p:cNvSpPr>
            <a:spLocks noChangeArrowheads="1"/>
          </p:cNvSpPr>
          <p:nvPr/>
        </p:nvSpPr>
        <p:spPr bwMode="auto">
          <a:xfrm>
            <a:off x="7010400" y="134938"/>
            <a:ext cx="1541463" cy="1524000"/>
          </a:xfrm>
          <a:prstGeom prst="rect">
            <a:avLst/>
          </a:prstGeom>
          <a:solidFill>
            <a:srgbClr val="FF6600">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2" name="Rectangle 2"/>
          <p:cNvSpPr>
            <a:spLocks noGrp="1" noChangeArrowheads="1"/>
          </p:cNvSpPr>
          <p:nvPr>
            <p:ph type="title"/>
          </p:nvPr>
        </p:nvSpPr>
        <p:spPr/>
        <p:txBody>
          <a:bodyPr/>
          <a:lstStyle/>
          <a:p>
            <a:r>
              <a:rPr lang="zh-CN" altLang="en-US">
                <a:ea typeface="黑体" panose="02010609060101010101" pitchFamily="49" charset="-122"/>
              </a:rPr>
              <a:t>分形几何造型的基本概念</a:t>
            </a:r>
          </a:p>
        </p:txBody>
      </p:sp>
      <p:sp>
        <p:nvSpPr>
          <p:cNvPr id="168963" name="Rectangle 3"/>
          <p:cNvSpPr>
            <a:spLocks noGrp="1" noChangeArrowheads="1"/>
          </p:cNvSpPr>
          <p:nvPr>
            <p:ph type="body" idx="1"/>
          </p:nvPr>
        </p:nvSpPr>
        <p:spPr>
          <a:xfrm>
            <a:off x="328613" y="1941513"/>
            <a:ext cx="3984625" cy="4114800"/>
          </a:xfrm>
        </p:spPr>
        <p:txBody>
          <a:bodyPr/>
          <a:lstStyle/>
          <a:p>
            <a:pPr>
              <a:lnSpc>
                <a:spcPct val="90000"/>
              </a:lnSpc>
            </a:pPr>
            <a:r>
              <a:rPr lang="en-US" altLang="zh-CN" sz="2800">
                <a:latin typeface=""/>
              </a:rPr>
              <a:t> Mandelbrot </a:t>
            </a:r>
            <a:r>
              <a:rPr lang="en-US" altLang="zh-CN" sz="2400">
                <a:latin typeface="楷体_GB2312" pitchFamily="49" charset="-122"/>
                <a:ea typeface="楷体_GB2312" pitchFamily="49" charset="-122"/>
              </a:rPr>
              <a:t>1967</a:t>
            </a:r>
            <a:r>
              <a:rPr lang="zh-CN" altLang="en-US" sz="2400">
                <a:latin typeface="楷体_GB2312" pitchFamily="49" charset="-122"/>
                <a:ea typeface="楷体_GB2312" pitchFamily="49" charset="-122"/>
              </a:rPr>
              <a:t>年的论文：</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英国海岸线的长度不确定</a:t>
            </a:r>
            <a:r>
              <a:rPr lang="zh-CN" altLang="en-US" sz="2400">
                <a:latin typeface="Times New Roman" panose="02020603050405020304" pitchFamily="18" charset="0"/>
                <a:ea typeface="楷体_GB2312" pitchFamily="49" charset="-122"/>
              </a:rPr>
              <a:t>”</a:t>
            </a:r>
            <a:endParaRPr lang="zh-CN" altLang="en-US" sz="2400">
              <a:latin typeface="楷体_GB2312" pitchFamily="49" charset="-122"/>
              <a:ea typeface="楷体_GB2312" pitchFamily="49" charset="-122"/>
            </a:endParaRPr>
          </a:p>
          <a:p>
            <a:pPr>
              <a:lnSpc>
                <a:spcPct val="90000"/>
              </a:lnSpc>
            </a:pPr>
            <a:r>
              <a:rPr lang="zh-CN" altLang="en-US" sz="2400">
                <a:latin typeface="Tahoma" panose="020B0604030504040204" pitchFamily="34" charset="0"/>
                <a:ea typeface="楷体_GB2312" pitchFamily="49" charset="-122"/>
              </a:rPr>
              <a:t>海岸线的长度随测量尺度变化而变化</a:t>
            </a:r>
          </a:p>
          <a:p>
            <a:pPr>
              <a:lnSpc>
                <a:spcPct val="90000"/>
              </a:lnSpc>
            </a:pPr>
            <a:r>
              <a:rPr lang="zh-CN" altLang="en-US" sz="2400">
                <a:latin typeface="Tahoma" panose="020B0604030504040204" pitchFamily="34" charset="0"/>
                <a:ea typeface="楷体_GB2312" pitchFamily="49" charset="-122"/>
              </a:rPr>
              <a:t>对自然几何形态的数学研究</a:t>
            </a:r>
          </a:p>
          <a:p>
            <a:pPr>
              <a:lnSpc>
                <a:spcPct val="90000"/>
              </a:lnSpc>
              <a:spcBef>
                <a:spcPct val="50000"/>
              </a:spcBef>
              <a:buClrTx/>
              <a:buSzTx/>
              <a:buFontTx/>
              <a:buNone/>
            </a:pPr>
            <a:r>
              <a:rPr lang="zh-CN" altLang="en-US" sz="2000">
                <a:latin typeface="Tahoma" panose="020B0604030504040204" pitchFamily="34" charset="0"/>
              </a:rPr>
              <a:t>（</a:t>
            </a:r>
            <a:r>
              <a:rPr lang="en-US" altLang="zh-CN" sz="2000">
                <a:latin typeface="Tahoma" panose="020B0604030504040204" pitchFamily="34" charset="0"/>
              </a:rPr>
              <a:t>1</a:t>
            </a:r>
            <a:r>
              <a:rPr lang="zh-CN" altLang="en-US" sz="2000">
                <a:latin typeface="Tahoma" panose="020B0604030504040204" pitchFamily="34" charset="0"/>
              </a:rPr>
              <a:t>）</a:t>
            </a:r>
            <a:r>
              <a:rPr lang="zh-CN" altLang="en-US" sz="2400">
                <a:latin typeface="Tahoma" panose="020B0604030504040204" pitchFamily="34" charset="0"/>
                <a:ea typeface="楷体_GB2312" pitchFamily="49" charset="-122"/>
              </a:rPr>
              <a:t>具有无限嵌套层次的精细结构</a:t>
            </a:r>
          </a:p>
          <a:p>
            <a:pPr>
              <a:lnSpc>
                <a:spcPct val="90000"/>
              </a:lnSpc>
              <a:buFont typeface="Wingdings" panose="05000000000000000000" pitchFamily="2" charset="2"/>
              <a:buNone/>
            </a:pPr>
            <a:r>
              <a:rPr lang="zh-CN" altLang="en-US" sz="2000">
                <a:latin typeface="Tahoma" panose="020B0604030504040204" pitchFamily="34" charset="0"/>
              </a:rPr>
              <a:t>（</a:t>
            </a:r>
            <a:r>
              <a:rPr lang="en-US" altLang="zh-CN" sz="2000">
                <a:latin typeface="Tahoma" panose="020B0604030504040204" pitchFamily="34" charset="0"/>
              </a:rPr>
              <a:t>2</a:t>
            </a:r>
            <a:r>
              <a:rPr lang="zh-CN" altLang="en-US" sz="2000">
                <a:latin typeface="Tahoma" panose="020B0604030504040204" pitchFamily="34" charset="0"/>
              </a:rPr>
              <a:t>）</a:t>
            </a:r>
            <a:r>
              <a:rPr lang="zh-CN" altLang="en-US" sz="2400">
                <a:latin typeface="Tahoma" panose="020B0604030504040204" pitchFamily="34" charset="0"/>
                <a:ea typeface="楷体_GB2312" pitchFamily="49" charset="-122"/>
              </a:rPr>
              <a:t>在不同尺度下具有某种相似特性</a:t>
            </a:r>
          </a:p>
        </p:txBody>
      </p:sp>
      <p:graphicFrame>
        <p:nvGraphicFramePr>
          <p:cNvPr id="168965" name="Object 5"/>
          <p:cNvGraphicFramePr>
            <a:graphicFrameLocks noChangeAspect="1"/>
          </p:cNvGraphicFramePr>
          <p:nvPr/>
        </p:nvGraphicFramePr>
        <p:xfrm>
          <a:off x="4295775" y="1714500"/>
          <a:ext cx="4481513" cy="4300538"/>
        </p:xfrm>
        <a:graphic>
          <a:graphicData uri="http://schemas.openxmlformats.org/presentationml/2006/ole">
            <mc:AlternateContent xmlns:mc="http://schemas.openxmlformats.org/markup-compatibility/2006">
              <mc:Choice xmlns:v="urn:schemas-microsoft-com:vml" Requires="v">
                <p:oleObj spid="_x0000_s168974" name="位图图像" r:id="rId3" imgW="3543795" imgH="3400900" progId="Paint.Picture">
                  <p:embed/>
                </p:oleObj>
              </mc:Choice>
              <mc:Fallback>
                <p:oleObj name="位图图像" r:id="rId3" imgW="3543795" imgH="3400900" progId="Paint.Picture">
                  <p:embed/>
                  <p:pic>
                    <p:nvPicPr>
                      <p:cNvPr id="0" name="Object 5"/>
                      <p:cNvPicPr>
                        <a:picLocks noChangeAspect="1" noChangeArrowheads="1"/>
                      </p:cNvPicPr>
                      <p:nvPr/>
                    </p:nvPicPr>
                    <p:blipFill>
                      <a:blip r:embed="rId4">
                        <a:clrChange>
                          <a:clrFrom>
                            <a:srgbClr val="FF8040"/>
                          </a:clrFrom>
                          <a:clrTo>
                            <a:srgbClr val="FF8040">
                              <a:alpha val="0"/>
                            </a:srgbClr>
                          </a:clrTo>
                        </a:clrChange>
                        <a:extLst>
                          <a:ext uri="{28A0092B-C50C-407E-A947-70E740481C1C}">
                            <a14:useLocalDpi xmlns:a14="http://schemas.microsoft.com/office/drawing/2010/main" val="0"/>
                          </a:ext>
                        </a:extLst>
                      </a:blip>
                      <a:srcRect/>
                      <a:stretch>
                        <a:fillRect/>
                      </a:stretch>
                    </p:blipFill>
                    <p:spPr bwMode="auto">
                      <a:xfrm>
                        <a:off x="4295775" y="1714500"/>
                        <a:ext cx="4481513"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8967" name="Picture 7" descr="mandelbrot2.gif (16687 by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180975"/>
            <a:ext cx="1395413" cy="1425575"/>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b="1" dirty="0"/>
              <a:t>粒子系统模型</a:t>
            </a:r>
          </a:p>
        </p:txBody>
      </p:sp>
      <p:sp>
        <p:nvSpPr>
          <p:cNvPr id="123907" name="Rectangle 3"/>
          <p:cNvSpPr>
            <a:spLocks noGrp="1" noChangeArrowheads="1"/>
          </p:cNvSpPr>
          <p:nvPr>
            <p:ph type="body" idx="1"/>
          </p:nvPr>
        </p:nvSpPr>
        <p:spPr/>
        <p:txBody>
          <a:bodyPr/>
          <a:lstStyle/>
          <a:p>
            <a:pPr>
              <a:buFont typeface="Wingdings" panose="05000000000000000000" pitchFamily="2" charset="2"/>
              <a:buNone/>
            </a:pPr>
            <a:r>
              <a:rPr lang="zh-CN" altLang="en-US" sz="2800"/>
              <a:t>模拟草丛：</a:t>
            </a:r>
          </a:p>
          <a:p>
            <a:pPr>
              <a:buFont typeface="Wingdings" panose="05000000000000000000" pitchFamily="2" charset="2"/>
              <a:buNone/>
            </a:pPr>
            <a:r>
              <a:rPr lang="zh-CN" altLang="en-US" sz="2400"/>
              <a:t>    草丛的真实感显示可以用</a:t>
            </a:r>
            <a:r>
              <a:rPr lang="zh-CN" altLang="en-US" sz="2400">
                <a:latin typeface="Times New Roman" panose="02020603050405020304" pitchFamily="18" charset="0"/>
              </a:rPr>
              <a:t>“</a:t>
            </a:r>
            <a:r>
              <a:rPr lang="zh-CN" altLang="en-US" sz="2400"/>
              <a:t>轨道</a:t>
            </a:r>
            <a:r>
              <a:rPr lang="zh-CN" altLang="en-US" sz="2400">
                <a:latin typeface="Times New Roman" panose="02020603050405020304" pitchFamily="18" charset="0"/>
              </a:rPr>
              <a:t>”</a:t>
            </a:r>
            <a:r>
              <a:rPr lang="zh-CN" altLang="en-US" sz="2400"/>
              <a:t>微粒来模拟，这些微粒从地面上射出，并在重力的作用下回落到地面。微粒路径可用一卷柱体模拟，并可以使用从绿到黄的颜色。</a:t>
            </a:r>
            <a:endParaRPr lang="zh-CN" altLang="en-US"/>
          </a:p>
          <a:p>
            <a:pPr>
              <a:buFont typeface="Wingdings" panose="05000000000000000000" pitchFamily="2" charset="2"/>
              <a:buNone/>
            </a:pPr>
            <a:endParaRPr lang="en-US" altLang="zh-CN"/>
          </a:p>
        </p:txBody>
      </p:sp>
      <p:pic>
        <p:nvPicPr>
          <p:cNvPr id="123908" name="Picture 4" descr="l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063" y="4051300"/>
            <a:ext cx="3249612"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23910" name="Picture 6" descr="又到改朝换代时DirectX10显卡技术全解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338" y="3754438"/>
            <a:ext cx="3724275" cy="279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b="1" dirty="0"/>
              <a:t>粒子系统模型</a:t>
            </a:r>
          </a:p>
        </p:txBody>
      </p:sp>
      <p:sp>
        <p:nvSpPr>
          <p:cNvPr id="124931" name="Rectangle 3"/>
          <p:cNvSpPr>
            <a:spLocks noGrp="1" noChangeArrowheads="1"/>
          </p:cNvSpPr>
          <p:nvPr>
            <p:ph type="body" sz="half" idx="1"/>
          </p:nvPr>
        </p:nvSpPr>
        <p:spPr>
          <a:xfrm>
            <a:off x="328613" y="1941513"/>
            <a:ext cx="3400425" cy="4114800"/>
          </a:xfrm>
        </p:spPr>
        <p:txBody>
          <a:bodyPr/>
          <a:lstStyle/>
          <a:p>
            <a:pPr>
              <a:buFont typeface="Wingdings" panose="05000000000000000000" pitchFamily="2" charset="2"/>
              <a:buNone/>
            </a:pPr>
            <a:r>
              <a:rPr lang="zh-CN" altLang="en-US" sz="2800"/>
              <a:t>模拟瀑布：</a:t>
            </a:r>
          </a:p>
          <a:p>
            <a:pPr>
              <a:buFont typeface="Wingdings" panose="05000000000000000000" pitchFamily="2" charset="2"/>
              <a:buNone/>
            </a:pPr>
            <a:r>
              <a:rPr lang="zh-CN" altLang="en-US" sz="2400"/>
              <a:t>    水粒从一个高度落下，被一障碍物偏移，然后散开到地面。不同的颜色用来区分每步的微粒路径。</a:t>
            </a:r>
          </a:p>
        </p:txBody>
      </p:sp>
      <p:pic>
        <p:nvPicPr>
          <p:cNvPr id="124932" name="Picture 4" descr="l6"/>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265613" y="1771650"/>
            <a:ext cx="4035425" cy="419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b="1" dirty="0"/>
              <a:t>粒子系统模型</a:t>
            </a:r>
          </a:p>
        </p:txBody>
      </p:sp>
      <p:sp>
        <p:nvSpPr>
          <p:cNvPr id="125955" name="Rectangle 3"/>
          <p:cNvSpPr>
            <a:spLocks noGrp="1" noChangeArrowheads="1"/>
          </p:cNvSpPr>
          <p:nvPr>
            <p:ph type="body" sz="half" idx="1"/>
          </p:nvPr>
        </p:nvSpPr>
        <p:spPr>
          <a:xfrm>
            <a:off x="328613" y="1941513"/>
            <a:ext cx="2652712" cy="4114800"/>
          </a:xfrm>
        </p:spPr>
        <p:txBody>
          <a:bodyPr/>
          <a:lstStyle/>
          <a:p>
            <a:pPr>
              <a:buFont typeface="Wingdings" panose="05000000000000000000" pitchFamily="2" charset="2"/>
              <a:buNone/>
            </a:pPr>
            <a:r>
              <a:rPr lang="zh-CN" altLang="en-US" sz="2800"/>
              <a:t>模拟物体分解：</a:t>
            </a:r>
          </a:p>
          <a:p>
            <a:pPr>
              <a:buFont typeface="Wingdings" panose="05000000000000000000" pitchFamily="2" charset="2"/>
              <a:buNone/>
            </a:pPr>
            <a:r>
              <a:rPr lang="zh-CN" altLang="en-US" sz="2400"/>
              <a:t>    左边物体分解成右边物体的微粒状况。</a:t>
            </a:r>
          </a:p>
        </p:txBody>
      </p:sp>
      <p:pic>
        <p:nvPicPr>
          <p:cNvPr id="125956" name="Picture 4" descr="l7"/>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3132138" y="2025650"/>
            <a:ext cx="5638800" cy="389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b="1" dirty="0"/>
              <a:t>正规文法模型</a:t>
            </a:r>
          </a:p>
        </p:txBody>
      </p:sp>
      <p:sp>
        <p:nvSpPr>
          <p:cNvPr id="126979" name="Rectangle 3"/>
          <p:cNvSpPr>
            <a:spLocks noGrp="1" noChangeArrowheads="1"/>
          </p:cNvSpPr>
          <p:nvPr>
            <p:ph type="body" idx="1"/>
          </p:nvPr>
        </p:nvSpPr>
        <p:spPr/>
        <p:txBody>
          <a:bodyPr/>
          <a:lstStyle/>
          <a:p>
            <a:pPr>
              <a:buFont typeface="Wingdings" panose="05000000000000000000" pitchFamily="2" charset="2"/>
              <a:buNone/>
            </a:pPr>
            <a:r>
              <a:rPr lang="en-US" altLang="zh-CN" sz="2800"/>
              <a:t>    </a:t>
            </a:r>
            <a:r>
              <a:rPr lang="zh-CN" altLang="en-US" sz="2800"/>
              <a:t>该模型的工具是并行重写系统。</a:t>
            </a:r>
          </a:p>
          <a:p>
            <a:pPr>
              <a:buFont typeface="Wingdings" panose="05000000000000000000" pitchFamily="2" charset="2"/>
              <a:buNone/>
            </a:pPr>
            <a:r>
              <a:rPr lang="zh-CN" altLang="en-US" sz="2800"/>
              <a:t>    </a:t>
            </a:r>
            <a:r>
              <a:rPr lang="zh-CN" altLang="en-US" sz="2400"/>
              <a:t>它与形式语言理论中的一般重写系统有两点主要区别：一是该系统中产生式的匹配对一个输入字符串的所有字符是同时进行的；二是该系统没有终结符和非终结符之分。</a:t>
            </a:r>
          </a:p>
          <a:p>
            <a:pPr>
              <a:buFont typeface="Wingdings" panose="05000000000000000000" pitchFamily="2" charset="2"/>
              <a:buNone/>
            </a:pPr>
            <a:r>
              <a:rPr lang="zh-CN" altLang="en-US" sz="2400"/>
              <a:t>    它可分为两大类：一类是象</a:t>
            </a:r>
            <a:r>
              <a:rPr lang="en-US" altLang="zh-CN" sz="2400"/>
              <a:t>von Koch</a:t>
            </a:r>
            <a:r>
              <a:rPr lang="zh-CN" altLang="en-US" sz="2400"/>
              <a:t>曲线这样</a:t>
            </a:r>
            <a:r>
              <a:rPr lang="zh-CN" altLang="en-US" sz="2400">
                <a:latin typeface="Times New Roman" panose="02020603050405020304" pitchFamily="18" charset="0"/>
              </a:rPr>
              <a:t>“</a:t>
            </a:r>
            <a:r>
              <a:rPr lang="zh-CN" altLang="en-US" sz="2400"/>
              <a:t>比较规则</a:t>
            </a:r>
            <a:r>
              <a:rPr lang="zh-CN" altLang="en-US" sz="2400">
                <a:latin typeface="Times New Roman" panose="02020603050405020304" pitchFamily="18" charset="0"/>
              </a:rPr>
              <a:t>”</a:t>
            </a:r>
            <a:r>
              <a:rPr lang="zh-CN" altLang="en-US" sz="2400"/>
              <a:t>的曲线 ；另一类是象植物枝一样的比较复杂的树状分形。</a:t>
            </a:r>
          </a:p>
          <a:p>
            <a:pPr>
              <a:buFont typeface="Wingdings" panose="05000000000000000000" pitchFamily="2" charset="2"/>
              <a:buNone/>
            </a:pPr>
            <a:endParaRPr lang="zh-CN" altLang="en-US" sz="2400"/>
          </a:p>
          <a:p>
            <a:pPr>
              <a:buFont typeface="Wingdings" panose="05000000000000000000" pitchFamily="2" charset="2"/>
              <a:buNone/>
            </a:pPr>
            <a:r>
              <a:rPr lang="zh-CN" altLang="en-US" sz="2400">
                <a:latin typeface="Times New Roman" panose="02020603050405020304" pitchFamily="18" charset="0"/>
              </a:rPr>
              <a:t>   </a:t>
            </a:r>
            <a:r>
              <a:rPr lang="zh-CN" altLang="en-US" sz="2400"/>
              <a:t> </a:t>
            </a:r>
          </a:p>
          <a:p>
            <a:pPr>
              <a:buFont typeface="Wingdings" panose="05000000000000000000" pitchFamily="2" charset="2"/>
              <a:buNone/>
            </a:pPr>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b="1" dirty="0"/>
              <a:t>正规文法模型</a:t>
            </a:r>
          </a:p>
        </p:txBody>
      </p:sp>
      <p:sp>
        <p:nvSpPr>
          <p:cNvPr id="128003"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zh-CN" altLang="en-US" sz="2800"/>
              <a:t>产生规则：</a:t>
            </a:r>
          </a:p>
          <a:p>
            <a:pPr>
              <a:buFont typeface="Wingdings" panose="05000000000000000000" pitchFamily="2" charset="2"/>
              <a:buNone/>
            </a:pPr>
            <a:r>
              <a:rPr lang="zh-CN" altLang="en-US" sz="2800">
                <a:latin typeface="Times New Roman" panose="02020603050405020304" pitchFamily="18" charset="0"/>
              </a:rPr>
              <a:t>   </a:t>
            </a:r>
            <a:r>
              <a:rPr lang="en-US" altLang="zh-CN" sz="2800">
                <a:latin typeface="Times New Roman" panose="02020603050405020304" pitchFamily="18" charset="0"/>
              </a:rPr>
              <a:t>A</a:t>
            </a:r>
            <a:r>
              <a:rPr lang="en-US" altLang="zh-CN" sz="2800">
                <a:latin typeface="Times New Roman" panose="02020603050405020304" pitchFamily="18" charset="0"/>
                <a:sym typeface="Wingdings" panose="05000000000000000000" pitchFamily="2" charset="2"/>
              </a:rPr>
              <a:t>AA</a:t>
            </a:r>
          </a:p>
          <a:p>
            <a:pPr>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BA[B]AA(B)</a:t>
            </a:r>
          </a:p>
          <a:p>
            <a:pPr>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a:t>
            </a:r>
            <a:r>
              <a:rPr lang="zh-CN" altLang="en-US" sz="2800">
                <a:latin typeface="Times New Roman" panose="02020603050405020304" pitchFamily="18" charset="0"/>
                <a:sym typeface="Wingdings" panose="05000000000000000000" pitchFamily="2" charset="2"/>
              </a:rPr>
              <a:t>：树枝</a:t>
            </a:r>
          </a:p>
          <a:p>
            <a:pP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B</a:t>
            </a:r>
            <a:r>
              <a:rPr lang="zh-CN" altLang="en-US" sz="2800">
                <a:latin typeface="Times New Roman" panose="02020603050405020304" pitchFamily="18" charset="0"/>
                <a:sym typeface="Wingdings" panose="05000000000000000000" pitchFamily="2" charset="2"/>
              </a:rPr>
              <a:t>：树叶</a:t>
            </a:r>
          </a:p>
          <a:p>
            <a:pP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：左分枝</a:t>
            </a:r>
          </a:p>
          <a:p>
            <a:pP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：右分枝</a:t>
            </a:r>
            <a:endParaRPr lang="zh-CN" altLang="en-US" sz="2800">
              <a:latin typeface="Times New Roman" panose="02020603050405020304" pitchFamily="18" charset="0"/>
            </a:endParaRPr>
          </a:p>
        </p:txBody>
      </p:sp>
      <p:pic>
        <p:nvPicPr>
          <p:cNvPr id="128004" name="Picture 4" descr="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1763713"/>
            <a:ext cx="5562600" cy="4359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zh-CN" altLang="en-US" b="1"/>
              <a:t>正规文法模型</a:t>
            </a:r>
          </a:p>
        </p:txBody>
      </p:sp>
      <p:sp>
        <p:nvSpPr>
          <p:cNvPr id="129027" name="Rectangle 3"/>
          <p:cNvSpPr>
            <a:spLocks noGrp="1" noChangeArrowheads="1"/>
          </p:cNvSpPr>
          <p:nvPr>
            <p:ph type="body" sz="half" idx="1"/>
          </p:nvPr>
        </p:nvSpPr>
        <p:spPr>
          <a:xfrm>
            <a:off x="328613" y="1941513"/>
            <a:ext cx="4021137" cy="4114800"/>
          </a:xfrm>
        </p:spPr>
        <p:txBody>
          <a:bodyPr/>
          <a:lstStyle/>
          <a:p>
            <a:pPr>
              <a:lnSpc>
                <a:spcPct val="90000"/>
              </a:lnSpc>
              <a:buFont typeface="Wingdings" panose="05000000000000000000" pitchFamily="2" charset="2"/>
              <a:buNone/>
            </a:pPr>
            <a:r>
              <a:rPr lang="zh-CN" altLang="en-US" sz="2400"/>
              <a:t>产生规则：</a:t>
            </a:r>
            <a:r>
              <a:rPr lang="zh-CN" altLang="en-US" sz="1600"/>
              <a:t>        </a:t>
            </a:r>
          </a:p>
          <a:p>
            <a:pPr>
              <a:lnSpc>
                <a:spcPct val="90000"/>
              </a:lnSpc>
              <a:buFont typeface="Wingdings" panose="05000000000000000000" pitchFamily="2" charset="2"/>
              <a:buNone/>
            </a:pPr>
            <a:r>
              <a:rPr lang="zh-CN" altLang="en-US" sz="1600"/>
              <a:t>          </a:t>
            </a:r>
            <a:r>
              <a:rPr lang="en-US" altLang="zh-CN" sz="1800"/>
              <a:t>A:</a:t>
            </a:r>
            <a:r>
              <a:rPr lang="zh-CN" altLang="en-US" sz="1800"/>
              <a:t>沿逆时针方向角度 </a:t>
            </a:r>
            <a:r>
              <a:rPr lang="en-US" altLang="zh-CN" sz="1800"/>
              <a:t>;</a:t>
            </a:r>
            <a:br>
              <a:rPr lang="en-US" altLang="zh-CN" sz="1800"/>
            </a:br>
            <a:r>
              <a:rPr lang="en-US" altLang="zh-CN" sz="1800">
                <a:latin typeface="Times New Roman" panose="02020603050405020304" pitchFamily="18" charset="0"/>
              </a:rPr>
              <a:t>   </a:t>
            </a:r>
            <a:r>
              <a:rPr lang="en-US" altLang="zh-CN" sz="1800"/>
              <a:t> B:</a:t>
            </a:r>
            <a:r>
              <a:rPr lang="zh-CN" altLang="en-US" sz="1800"/>
              <a:t>沿顺时针方向转角度</a:t>
            </a:r>
            <a:r>
              <a:rPr lang="en-US" altLang="zh-CN" sz="1800"/>
              <a:t>;</a:t>
            </a:r>
            <a:br>
              <a:rPr lang="en-US" altLang="zh-CN" sz="1800"/>
            </a:br>
            <a:r>
              <a:rPr lang="en-US" altLang="zh-CN" sz="1800">
                <a:latin typeface="Times New Roman" panose="02020603050405020304" pitchFamily="18" charset="0"/>
              </a:rPr>
              <a:t>   </a:t>
            </a:r>
            <a:r>
              <a:rPr lang="en-US" altLang="zh-CN" sz="1800"/>
              <a:t> C:</a:t>
            </a:r>
            <a:r>
              <a:rPr lang="zh-CN" altLang="en-US" sz="1800"/>
              <a:t>当前状态栈记录当前点的坐标</a:t>
            </a:r>
            <a:r>
              <a:rPr lang="en-US" altLang="zh-CN" sz="1800"/>
              <a:t>,</a:t>
            </a:r>
            <a:r>
              <a:rPr lang="zh-CN" altLang="en-US" sz="1800"/>
              <a:t>及角度</a:t>
            </a:r>
            <a:r>
              <a:rPr lang="en-US" altLang="zh-CN" sz="1800"/>
              <a:t>)</a:t>
            </a:r>
            <a:br>
              <a:rPr lang="en-US" altLang="zh-CN" sz="1800"/>
            </a:br>
            <a:r>
              <a:rPr lang="en-US" altLang="zh-CN" sz="1800">
                <a:latin typeface="Times New Roman" panose="02020603050405020304" pitchFamily="18" charset="0"/>
              </a:rPr>
              <a:t>   </a:t>
            </a:r>
            <a:r>
              <a:rPr lang="en-US" altLang="zh-CN" sz="1800"/>
              <a:t> D:</a:t>
            </a:r>
            <a:r>
              <a:rPr lang="zh-CN" altLang="en-US" sz="1800"/>
              <a:t>出</a:t>
            </a:r>
            <a:r>
              <a:rPr lang="en-US" altLang="zh-CN" sz="1800"/>
              <a:t>(</a:t>
            </a:r>
            <a:r>
              <a:rPr lang="zh-CN" altLang="en-US" sz="1800"/>
              <a:t>取最近的一次 压入骱的信息 </a:t>
            </a:r>
            <a:r>
              <a:rPr lang="en-US" altLang="zh-CN" sz="1800"/>
              <a:t>, </a:t>
            </a:r>
            <a:r>
              <a:rPr lang="zh-CN" altLang="en-US" sz="1800"/>
              <a:t>同时修改指针</a:t>
            </a:r>
            <a:r>
              <a:rPr lang="en-US" altLang="zh-CN" sz="1800"/>
              <a:t>);</a:t>
            </a:r>
            <a:br>
              <a:rPr lang="en-US" altLang="zh-CN" sz="1800"/>
            </a:br>
            <a:r>
              <a:rPr lang="en-US" altLang="zh-CN" sz="1800">
                <a:latin typeface="Times New Roman" panose="02020603050405020304" pitchFamily="18" charset="0"/>
              </a:rPr>
              <a:t>   </a:t>
            </a:r>
            <a:r>
              <a:rPr lang="en-US" altLang="zh-CN" sz="1800"/>
              <a:t> </a:t>
            </a:r>
            <a:r>
              <a:rPr lang="zh-CN" altLang="en-US" sz="1800"/>
              <a:t>从当前点开始沿当前方向 画一线段</a:t>
            </a:r>
            <a:r>
              <a:rPr lang="en-US" altLang="zh-CN" sz="1800"/>
              <a:t>E,G,H,I,J</a:t>
            </a:r>
            <a:r>
              <a:rPr lang="zh-CN" altLang="en-US" sz="1800"/>
              <a:t>这些字符 在下次迭代中将分别被</a:t>
            </a:r>
            <a:r>
              <a:rPr lang="en-US" altLang="zh-CN" sz="1800"/>
              <a:t>E $.G $.H $,I$,</a:t>
            </a:r>
            <a:r>
              <a:rPr lang="zh-CN" altLang="en-US" sz="1800"/>
              <a:t>及</a:t>
            </a:r>
            <a:r>
              <a:rPr lang="en-US" altLang="zh-CN" sz="1800"/>
              <a:t>J$</a:t>
            </a:r>
            <a:r>
              <a:rPr lang="zh-CN" altLang="en-US" sz="1800"/>
              <a:t>所替代</a:t>
            </a:r>
            <a:r>
              <a:rPr lang="en-US" altLang="zh-CN" sz="1800"/>
              <a:t>.</a:t>
            </a:r>
            <a:r>
              <a:rPr lang="zh-CN" altLang="en-US" sz="1800"/>
              <a:t>其中</a:t>
            </a:r>
            <a:br>
              <a:rPr lang="zh-CN" altLang="en-US" sz="1800"/>
            </a:br>
            <a:r>
              <a:rPr lang="zh-CN" altLang="en-US" sz="1800">
                <a:latin typeface="Times New Roman" panose="02020603050405020304" pitchFamily="18" charset="0"/>
              </a:rPr>
              <a:t>   </a:t>
            </a:r>
            <a:r>
              <a:rPr lang="zh-CN" altLang="en-US" sz="1800"/>
              <a:t> </a:t>
            </a:r>
            <a:r>
              <a:rPr lang="en-US" altLang="zh-CN" sz="1800"/>
              <a:t>E$="EI"</a:t>
            </a:r>
            <a:br>
              <a:rPr lang="en-US" altLang="zh-CN" sz="1800"/>
            </a:br>
            <a:r>
              <a:rPr lang="en-US" altLang="zh-CN" sz="1800">
                <a:latin typeface="Times New Roman" panose="02020603050405020304" pitchFamily="18" charset="0"/>
              </a:rPr>
              <a:t>   </a:t>
            </a:r>
            <a:r>
              <a:rPr lang="en-US" altLang="zh-CN" sz="1800"/>
              <a:t> G$="BHCAGDI"</a:t>
            </a:r>
            <a:br>
              <a:rPr lang="en-US" altLang="zh-CN" sz="1800"/>
            </a:br>
            <a:r>
              <a:rPr lang="en-US" altLang="zh-CN" sz="1800">
                <a:latin typeface="Times New Roman" panose="02020603050405020304" pitchFamily="18" charset="0"/>
              </a:rPr>
              <a:t>   </a:t>
            </a:r>
            <a:r>
              <a:rPr lang="en-US" altLang="zh-CN" sz="1800"/>
              <a:t> H$="AGCBHDI"</a:t>
            </a:r>
            <a:br>
              <a:rPr lang="en-US" altLang="zh-CN" sz="1800"/>
            </a:br>
            <a:r>
              <a:rPr lang="en-US" altLang="zh-CN" sz="1800">
                <a:latin typeface="Times New Roman" panose="02020603050405020304" pitchFamily="18" charset="0"/>
              </a:rPr>
              <a:t>   </a:t>
            </a:r>
            <a:r>
              <a:rPr lang="en-US" altLang="zh-CN" sz="1800"/>
              <a:t> I$="CAFFFDCBFFFDF"</a:t>
            </a:r>
            <a:br>
              <a:rPr lang="en-US" altLang="zh-CN" sz="1800"/>
            </a:br>
            <a:r>
              <a:rPr lang="en-US" altLang="zh-CN" sz="1800">
                <a:latin typeface="Times New Roman" panose="02020603050405020304" pitchFamily="18" charset="0"/>
              </a:rPr>
              <a:t>   </a:t>
            </a:r>
            <a:r>
              <a:rPr lang="en-US" altLang="zh-CN" sz="1800"/>
              <a:t> J$="CBBBGDCAAAGDEJ"</a:t>
            </a:r>
            <a:r>
              <a:rPr lang="en-US" altLang="zh-CN" sz="2400">
                <a:latin typeface="Times New Roman" panose="02020603050405020304" pitchFamily="18" charset="0"/>
              </a:rPr>
              <a:t> </a:t>
            </a:r>
            <a:r>
              <a:rPr lang="en-US" altLang="zh-CN" sz="2400"/>
              <a:t> </a:t>
            </a:r>
            <a:endParaRPr lang="en-US" altLang="zh-CN" sz="1600"/>
          </a:p>
        </p:txBody>
      </p:sp>
      <p:pic>
        <p:nvPicPr>
          <p:cNvPr id="129028" name="Picture 4" descr="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767263" y="1941513"/>
            <a:ext cx="35179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b="1" dirty="0"/>
              <a:t>正规文法模型</a:t>
            </a:r>
          </a:p>
        </p:txBody>
      </p:sp>
      <p:sp>
        <p:nvSpPr>
          <p:cNvPr id="130051"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30052" name="Picture 4" descr="l3"/>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630363" y="1893888"/>
            <a:ext cx="6172200" cy="4271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b="1" dirty="0"/>
              <a:t>正规文法模型</a:t>
            </a:r>
          </a:p>
        </p:txBody>
      </p:sp>
      <p:sp>
        <p:nvSpPr>
          <p:cNvPr id="131075" name="Rectangle 3"/>
          <p:cNvSpPr>
            <a:spLocks noGrp="1" noChangeArrowheads="1"/>
          </p:cNvSpPr>
          <p:nvPr>
            <p:ph type="body" sz="half" idx="1"/>
          </p:nvPr>
        </p:nvSpPr>
        <p:spPr>
          <a:xfrm>
            <a:off x="328613" y="1941513"/>
            <a:ext cx="7380287" cy="4114800"/>
          </a:xfrm>
        </p:spPr>
        <p:txBody>
          <a:bodyPr/>
          <a:lstStyle/>
          <a:p>
            <a:pPr>
              <a:buFont typeface="Wingdings" panose="05000000000000000000" pitchFamily="2" charset="2"/>
              <a:buNone/>
            </a:pPr>
            <a:r>
              <a:rPr lang="en-US" altLang="zh-CN" sz="2800">
                <a:latin typeface="宋体" panose="02010600030101010101" pitchFamily="2" charset="-122"/>
              </a:rPr>
              <a:t>4</a:t>
            </a:r>
            <a:r>
              <a:rPr lang="zh-CN" altLang="en-US" sz="2800">
                <a:latin typeface="宋体" panose="02010600030101010101" pitchFamily="2" charset="-122"/>
              </a:rPr>
              <a:t>种不同种类树木的分形图形</a:t>
            </a:r>
            <a:endParaRPr lang="zh-CN" altLang="en-US" sz="2800"/>
          </a:p>
        </p:txBody>
      </p:sp>
      <p:pic>
        <p:nvPicPr>
          <p:cNvPr id="131076" name="Picture 4" descr="t72-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992188" y="3084513"/>
            <a:ext cx="7545387" cy="198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zh-CN" altLang="en-US" b="1" dirty="0"/>
              <a:t>正规文法模型</a:t>
            </a:r>
          </a:p>
        </p:txBody>
      </p:sp>
      <p:sp>
        <p:nvSpPr>
          <p:cNvPr id="132099" name="Rectangle 3"/>
          <p:cNvSpPr>
            <a:spLocks noGrp="1" noChangeArrowheads="1"/>
          </p:cNvSpPr>
          <p:nvPr>
            <p:ph type="body" sz="half" idx="1"/>
          </p:nvPr>
        </p:nvSpPr>
        <p:spPr>
          <a:xfrm>
            <a:off x="328613" y="1941513"/>
            <a:ext cx="4808537" cy="4114800"/>
          </a:xfrm>
        </p:spPr>
        <p:txBody>
          <a:bodyPr/>
          <a:lstStyle/>
          <a:p>
            <a:pPr>
              <a:lnSpc>
                <a:spcPct val="90000"/>
              </a:lnSpc>
              <a:buFont typeface="Wingdings" panose="05000000000000000000" pitchFamily="2" charset="2"/>
              <a:buNone/>
            </a:pPr>
            <a:r>
              <a:rPr lang="en-US" altLang="zh-CN" b="1"/>
              <a:t>von Koch</a:t>
            </a:r>
            <a:r>
              <a:rPr lang="zh-CN" altLang="en-US"/>
              <a:t>曲线</a:t>
            </a:r>
          </a:p>
          <a:p>
            <a:pPr>
              <a:lnSpc>
                <a:spcPct val="90000"/>
              </a:lnSpc>
              <a:buFont typeface="Wingdings" panose="05000000000000000000" pitchFamily="2" charset="2"/>
              <a:buNone/>
            </a:pPr>
            <a:r>
              <a:rPr lang="zh-CN" altLang="en-US" sz="2400"/>
              <a:t>曲线的构造是：</a:t>
            </a:r>
          </a:p>
          <a:p>
            <a:pPr>
              <a:lnSpc>
                <a:spcPct val="90000"/>
              </a:lnSpc>
              <a:buFont typeface="Wingdings" panose="05000000000000000000" pitchFamily="2" charset="2"/>
              <a:buNone/>
            </a:pPr>
            <a:r>
              <a:rPr lang="zh-CN" altLang="en-US" sz="2400"/>
              <a:t>    迭代初始把单位线段去掉中间的三分之一，代之以底边在被除去线段上的等边三角形的另外两边，重复进行迭代。 这些曲线的生成元是</a:t>
            </a:r>
            <a:r>
              <a:rPr lang="zh-CN" altLang="en-US" sz="2400">
                <a:latin typeface="Times New Roman" panose="02020603050405020304" pitchFamily="18" charset="0"/>
              </a:rPr>
              <a:t>“</a:t>
            </a:r>
            <a:r>
              <a:rPr lang="en-US" altLang="zh-CN" sz="2400"/>
              <a:t>_/\_</a:t>
            </a:r>
            <a:r>
              <a:rPr lang="en-US" altLang="zh-CN" sz="2400">
                <a:latin typeface="Times New Roman" panose="02020603050405020304" pitchFamily="18" charset="0"/>
              </a:rPr>
              <a:t>”</a:t>
            </a:r>
            <a:r>
              <a:rPr lang="zh-CN" altLang="en-US" sz="2400"/>
              <a:t>，曲线由把每一折线段反复迭代成缩小比例为</a:t>
            </a:r>
            <a:r>
              <a:rPr lang="en-US" altLang="zh-CN" sz="2400"/>
              <a:t>1/3</a:t>
            </a:r>
            <a:r>
              <a:rPr lang="zh-CN" altLang="en-US" sz="2400"/>
              <a:t>的生成元而成。</a:t>
            </a:r>
          </a:p>
          <a:p>
            <a:pPr>
              <a:lnSpc>
                <a:spcPct val="90000"/>
              </a:lnSpc>
              <a:buFont typeface="Wingdings" panose="05000000000000000000" pitchFamily="2" charset="2"/>
              <a:buNone/>
            </a:pPr>
            <a:r>
              <a:rPr lang="zh-CN" altLang="en-US" sz="2400"/>
              <a:t>相似维数：</a:t>
            </a:r>
            <a:r>
              <a:rPr lang="zh-CN" altLang="en-US" sz="2400">
                <a:latin typeface="Times New Roman" panose="02020603050405020304" pitchFamily="18" charset="0"/>
              </a:rPr>
              <a:t>   </a:t>
            </a:r>
            <a:r>
              <a:rPr lang="zh-CN" altLang="en-US" sz="2400"/>
              <a:t> </a:t>
            </a:r>
          </a:p>
          <a:p>
            <a:pPr>
              <a:lnSpc>
                <a:spcPct val="90000"/>
              </a:lnSpc>
              <a:buFont typeface="Wingdings" panose="05000000000000000000" pitchFamily="2" charset="2"/>
              <a:buNone/>
            </a:pPr>
            <a:r>
              <a:rPr lang="zh-CN" altLang="en-US" sz="2400"/>
              <a:t>  </a:t>
            </a:r>
            <a:r>
              <a:rPr lang="en-US" altLang="zh-CN" sz="2400">
                <a:latin typeface="Times New Roman" panose="02020603050405020304" pitchFamily="18" charset="0"/>
              </a:rPr>
              <a:t>D</a:t>
            </a:r>
            <a:r>
              <a:rPr lang="en-US" altLang="zh-CN" sz="2400" baseline="-25000">
                <a:latin typeface="Times New Roman" panose="02020603050405020304" pitchFamily="18" charset="0"/>
              </a:rPr>
              <a:t>S</a:t>
            </a:r>
            <a:r>
              <a:rPr lang="en-US" altLang="zh-CN" sz="2400">
                <a:latin typeface="Times New Roman" panose="02020603050405020304" pitchFamily="18" charset="0"/>
              </a:rPr>
              <a:t>=logN/log(1/S)=ln4/ln3=1.2618</a:t>
            </a:r>
          </a:p>
          <a:p>
            <a:pPr>
              <a:lnSpc>
                <a:spcPct val="90000"/>
              </a:lnSpc>
              <a:buFont typeface="Wingdings" panose="05000000000000000000" pitchFamily="2" charset="2"/>
              <a:buNone/>
            </a:pPr>
            <a:endParaRPr lang="en-US" altLang="zh-CN" sz="2400">
              <a:latin typeface="Times New Roman" panose="02020603050405020304" pitchFamily="18" charset="0"/>
            </a:endParaRPr>
          </a:p>
        </p:txBody>
      </p:sp>
      <p:pic>
        <p:nvPicPr>
          <p:cNvPr id="132100" name="Picture 4" descr="fenxing29"/>
          <p:cNvPicPr>
            <a:picLocks noGrp="1" noChangeAspect="1" noChangeArrowheads="1" noCrop="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362575" y="3448050"/>
            <a:ext cx="3395663" cy="1270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zh-CN" altLang="en-US" b="1" dirty="0"/>
              <a:t>正规文法模型</a:t>
            </a:r>
          </a:p>
        </p:txBody>
      </p:sp>
      <p:sp>
        <p:nvSpPr>
          <p:cNvPr id="133123"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zh-CN" altLang="en-US" sz="2400"/>
              <a:t>产生规则</a:t>
            </a:r>
            <a:r>
              <a:rPr lang="zh-CN" altLang="en-US" sz="2000"/>
              <a:t>：</a:t>
            </a:r>
          </a:p>
          <a:p>
            <a:pPr>
              <a:buFont typeface="Wingdings" panose="05000000000000000000" pitchFamily="2" charset="2"/>
              <a:buNone/>
            </a:pPr>
            <a:r>
              <a:rPr lang="zh-CN" altLang="en-US" sz="2000"/>
              <a:t>    </a:t>
            </a:r>
            <a:r>
              <a:rPr lang="en-US" altLang="zh-CN" sz="2000"/>
              <a:t>A</a:t>
            </a:r>
            <a:r>
              <a:rPr lang="zh-CN" altLang="en-US" sz="2000"/>
              <a:t>：沿逆时针方向转一角度</a:t>
            </a:r>
            <a:r>
              <a:rPr lang="en-US" altLang="zh-CN" sz="2000"/>
              <a:t>δ</a:t>
            </a:r>
            <a:r>
              <a:rPr lang="zh-CN" altLang="en-US" sz="2000"/>
              <a:t>；</a:t>
            </a:r>
          </a:p>
          <a:p>
            <a:pPr>
              <a:buFont typeface="Wingdings" panose="05000000000000000000" pitchFamily="2" charset="2"/>
              <a:buNone/>
            </a:pPr>
            <a:r>
              <a:rPr lang="zh-CN" altLang="en-US" sz="2000">
                <a:latin typeface="Times New Roman" panose="02020603050405020304" pitchFamily="18" charset="0"/>
              </a:rPr>
              <a:t>   </a:t>
            </a:r>
            <a:r>
              <a:rPr lang="zh-CN" altLang="en-US" sz="2000"/>
              <a:t> </a:t>
            </a:r>
            <a:r>
              <a:rPr lang="en-US" altLang="zh-CN" sz="2000"/>
              <a:t>B</a:t>
            </a:r>
            <a:r>
              <a:rPr lang="zh-CN" altLang="en-US" sz="2000"/>
              <a:t>：沿顺时针方向转一角度</a:t>
            </a:r>
            <a:r>
              <a:rPr lang="en-US" altLang="zh-CN" sz="2000"/>
              <a:t>δ</a:t>
            </a:r>
            <a:r>
              <a:rPr lang="zh-CN" altLang="en-US" sz="2000"/>
              <a:t>；</a:t>
            </a:r>
          </a:p>
          <a:p>
            <a:pPr>
              <a:buFont typeface="Wingdings" panose="05000000000000000000" pitchFamily="2" charset="2"/>
              <a:buNone/>
            </a:pPr>
            <a:r>
              <a:rPr lang="zh-CN" altLang="en-US" sz="2000">
                <a:latin typeface="Times New Roman" panose="02020603050405020304" pitchFamily="18" charset="0"/>
              </a:rPr>
              <a:t>   </a:t>
            </a:r>
            <a:r>
              <a:rPr lang="zh-CN" altLang="en-US" sz="2000"/>
              <a:t> </a:t>
            </a:r>
            <a:r>
              <a:rPr lang="en-US" altLang="zh-CN" sz="2000"/>
              <a:t>C</a:t>
            </a:r>
            <a:r>
              <a:rPr lang="zh-CN" altLang="en-US" sz="2000"/>
              <a:t>：从当前点开始沿当前方向画一长度</a:t>
            </a:r>
            <a:r>
              <a:rPr lang="en-US" altLang="zh-CN" sz="2000"/>
              <a:t>L</a:t>
            </a:r>
            <a:r>
              <a:rPr lang="zh-CN" altLang="en-US" sz="2000"/>
              <a:t>的线段</a:t>
            </a:r>
          </a:p>
          <a:p>
            <a:pPr>
              <a:buFont typeface="Wingdings" panose="05000000000000000000" pitchFamily="2" charset="2"/>
              <a:buNone/>
            </a:pPr>
            <a:endParaRPr lang="zh-CN" altLang="en-US" sz="2000">
              <a:latin typeface="Times New Roman" panose="02020603050405020304" pitchFamily="18" charset="0"/>
            </a:endParaRPr>
          </a:p>
          <a:p>
            <a:pPr>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CACBBCAC”</a:t>
            </a:r>
            <a:r>
              <a:rPr lang="zh-CN" altLang="en-US" sz="2000">
                <a:latin typeface="Times New Roman" panose="02020603050405020304" pitchFamily="18" charset="0"/>
              </a:rPr>
              <a:t>中的</a:t>
            </a:r>
            <a:r>
              <a:rPr lang="en-US" altLang="zh-CN" sz="2000">
                <a:latin typeface="Times New Roman" panose="02020603050405020304" pitchFamily="18" charset="0"/>
              </a:rPr>
              <a:t>C</a:t>
            </a:r>
            <a:r>
              <a:rPr lang="zh-CN" altLang="en-US" sz="2000">
                <a:latin typeface="Times New Roman" panose="02020603050405020304" pitchFamily="18" charset="0"/>
              </a:rPr>
              <a:t>这一“操作”用复合“操作”</a:t>
            </a:r>
            <a:r>
              <a:rPr lang="en-US" altLang="zh-CN" sz="2000">
                <a:latin typeface="Times New Roman" panose="02020603050405020304" pitchFamily="18" charset="0"/>
              </a:rPr>
              <a:t>C$=“CACBBCAC”</a:t>
            </a:r>
            <a:r>
              <a:rPr lang="zh-CN" altLang="en-US" sz="2000">
                <a:latin typeface="Times New Roman" panose="02020603050405020304" pitchFamily="18" charset="0"/>
              </a:rPr>
              <a:t>来替代：</a:t>
            </a:r>
          </a:p>
          <a:p>
            <a:pPr>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C$+“A”+C$+“BB”+C$+“A”+C$</a:t>
            </a:r>
          </a:p>
          <a:p>
            <a:pPr>
              <a:buFont typeface="Wingdings" panose="05000000000000000000" pitchFamily="2" charset="2"/>
              <a:buNone/>
            </a:pPr>
            <a:r>
              <a:rPr lang="en-US" altLang="zh-CN" sz="2000">
                <a:latin typeface="Times New Roman" panose="02020603050405020304" pitchFamily="18" charset="0"/>
              </a:rPr>
              <a:t>   </a:t>
            </a:r>
            <a:r>
              <a:rPr lang="en-US" altLang="zh-CN" sz="2000"/>
              <a:t> </a:t>
            </a:r>
          </a:p>
        </p:txBody>
      </p:sp>
      <p:pic>
        <p:nvPicPr>
          <p:cNvPr id="133126" name="Picture 6" descr="Fi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2498725"/>
            <a:ext cx="2895600" cy="252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zh-CN" altLang="en-US">
                <a:ea typeface="黑体" panose="02010609060101010101" pitchFamily="49" charset="-122"/>
              </a:rPr>
              <a:t>分形几何造型的基本概念</a:t>
            </a:r>
          </a:p>
        </p:txBody>
      </p:sp>
      <p:sp>
        <p:nvSpPr>
          <p:cNvPr id="171011" name="Rectangle 3"/>
          <p:cNvSpPr>
            <a:spLocks noGrp="1" noChangeArrowheads="1"/>
          </p:cNvSpPr>
          <p:nvPr>
            <p:ph type="body" idx="1"/>
          </p:nvPr>
        </p:nvSpPr>
        <p:spPr/>
        <p:txBody>
          <a:bodyPr/>
          <a:lstStyle/>
          <a:p>
            <a:r>
              <a:rPr lang="zh-CN" altLang="en-US" sz="2800"/>
              <a:t>分数维（</a:t>
            </a:r>
            <a:r>
              <a:rPr lang="en-US" altLang="zh-CN" sz="2800"/>
              <a:t>Fractal Dimension</a:t>
            </a:r>
            <a:r>
              <a:rPr lang="zh-CN" altLang="en-US" sz="2800"/>
              <a:t>）</a:t>
            </a:r>
          </a:p>
          <a:p>
            <a:endParaRPr lang="zh-CN" altLang="en-US" sz="2800"/>
          </a:p>
          <a:p>
            <a:pPr>
              <a:buFont typeface="Wingdings" panose="05000000000000000000" pitchFamily="2" charset="2"/>
              <a:buNone/>
            </a:pPr>
            <a:r>
              <a:rPr lang="zh-CN" altLang="en-US" sz="2800"/>
              <a:t>    </a:t>
            </a:r>
            <a:r>
              <a:rPr lang="en-US" altLang="zh-CN" sz="2800" i="1">
                <a:latin typeface="Times New Roman" panose="02020603050405020304" pitchFamily="18" charset="0"/>
              </a:rPr>
              <a:t>D =</a:t>
            </a:r>
            <a:r>
              <a:rPr lang="en-US" altLang="zh-CN" sz="2800"/>
              <a:t> </a:t>
            </a:r>
          </a:p>
          <a:p>
            <a:pPr>
              <a:buFont typeface="Wingdings" panose="05000000000000000000" pitchFamily="2" charset="2"/>
              <a:buNone/>
            </a:pPr>
            <a:endParaRPr lang="en-US" altLang="zh-CN" sz="2800"/>
          </a:p>
          <a:p>
            <a:pPr>
              <a:buFont typeface="Wingdings" panose="05000000000000000000" pitchFamily="2" charset="2"/>
              <a:buNone/>
            </a:pPr>
            <a:r>
              <a:rPr lang="zh-CN" altLang="en-US" sz="2800"/>
              <a:t>其中：</a:t>
            </a:r>
            <a:r>
              <a:rPr lang="en-US" altLang="zh-CN" sz="2800" i="1">
                <a:latin typeface="Times New Roman" panose="02020603050405020304" pitchFamily="18" charset="0"/>
              </a:rPr>
              <a:t>N</a:t>
            </a:r>
            <a:r>
              <a:rPr lang="zh-CN" altLang="en-US" sz="2800"/>
              <a:t>为每一步细分的数目，</a:t>
            </a:r>
            <a:r>
              <a:rPr lang="en-US" altLang="zh-CN" sz="2800" i="1">
                <a:latin typeface="Times New Roman" panose="02020603050405020304" pitchFamily="18" charset="0"/>
              </a:rPr>
              <a:t>S</a:t>
            </a:r>
            <a:r>
              <a:rPr lang="zh-CN" altLang="en-US" sz="2800"/>
              <a:t>为细分时的缩放倍数</a:t>
            </a:r>
          </a:p>
          <a:p>
            <a:pPr>
              <a:buFont typeface="Wingdings" panose="05000000000000000000" pitchFamily="2" charset="2"/>
              <a:buNone/>
            </a:pPr>
            <a:endParaRPr lang="zh-CN" altLang="en-US" sz="2800"/>
          </a:p>
          <a:p>
            <a:pPr>
              <a:buFont typeface="Wingdings" panose="05000000000000000000" pitchFamily="2" charset="2"/>
              <a:buNone/>
            </a:pPr>
            <a:r>
              <a:rPr lang="en-US" altLang="zh-CN" sz="2800"/>
              <a:t>Koch</a:t>
            </a:r>
            <a:r>
              <a:rPr lang="zh-CN" altLang="en-US" sz="2800"/>
              <a:t>雪花线的维数是 </a:t>
            </a:r>
            <a:r>
              <a:rPr lang="en-US" altLang="zh-CN" sz="2800"/>
              <a:t>D = log 4/ log 3 = 1.2619</a:t>
            </a:r>
          </a:p>
        </p:txBody>
      </p:sp>
      <p:sp>
        <p:nvSpPr>
          <p:cNvPr id="171012" name="Text Box 4"/>
          <p:cNvSpPr txBox="1">
            <a:spLocks noChangeArrowheads="1"/>
          </p:cNvSpPr>
          <p:nvPr/>
        </p:nvSpPr>
        <p:spPr bwMode="auto">
          <a:xfrm>
            <a:off x="1843088" y="2867025"/>
            <a:ext cx="1233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ltLang="zh-CN"/>
              <a:t>log </a:t>
            </a:r>
            <a:r>
              <a:rPr lang="en-US" altLang="zh-CN" i="1"/>
              <a:t>N</a:t>
            </a:r>
          </a:p>
        </p:txBody>
      </p:sp>
      <p:sp>
        <p:nvSpPr>
          <p:cNvPr id="171013" name="Line 5"/>
          <p:cNvSpPr>
            <a:spLocks noChangeShapeType="1"/>
          </p:cNvSpPr>
          <p:nvPr/>
        </p:nvSpPr>
        <p:spPr bwMode="auto">
          <a:xfrm>
            <a:off x="1758950" y="3422650"/>
            <a:ext cx="11366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1014" name="Text Box 6"/>
          <p:cNvSpPr txBox="1">
            <a:spLocks noChangeArrowheads="1"/>
          </p:cNvSpPr>
          <p:nvPr/>
        </p:nvSpPr>
        <p:spPr bwMode="auto">
          <a:xfrm>
            <a:off x="1676400" y="3451225"/>
            <a:ext cx="1274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ltLang="zh-CN"/>
              <a:t>log(1/</a:t>
            </a:r>
            <a:r>
              <a:rPr lang="en-US" altLang="zh-CN" i="1"/>
              <a:t>S</a:t>
            </a:r>
            <a:r>
              <a:rPr lang="en-US" altLang="zh-CN"/>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b="1" dirty="0"/>
              <a:t>正规文法模型</a:t>
            </a:r>
          </a:p>
        </p:txBody>
      </p:sp>
      <p:sp>
        <p:nvSpPr>
          <p:cNvPr id="134147"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34148" name="Picture 4" descr="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2057400"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34149" name="Picture 5" descr="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191000"/>
            <a:ext cx="2297113"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34150" name="Picture 6" descr="18-4"/>
          <p:cNvPicPr>
            <a:picLocks noGrp="1" noChangeAspect="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4943475" y="2474913"/>
            <a:ext cx="2963863" cy="299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zh-CN" altLang="en-US" b="1" dirty="0"/>
              <a:t>正规文法模型</a:t>
            </a:r>
          </a:p>
        </p:txBody>
      </p:sp>
      <p:sp>
        <p:nvSpPr>
          <p:cNvPr id="135171"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35172" name="Picture 4" descr="18-5"/>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053013" y="1941513"/>
            <a:ext cx="29479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173" name="Picture 5" descr="1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00400"/>
            <a:ext cx="3554413" cy="2073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zh-CN" altLang="en-US" b="1" dirty="0"/>
              <a:t>正规文法模型</a:t>
            </a:r>
            <a:endParaRPr lang="zh-CN" altLang="en-US" sz="3600" b="1" dirty="0"/>
          </a:p>
        </p:txBody>
      </p:sp>
      <p:sp>
        <p:nvSpPr>
          <p:cNvPr id="136195"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zh-CN" altLang="en-US" sz="2800">
                <a:latin typeface="宋体" panose="02010600030101010101" pitchFamily="2" charset="-122"/>
              </a:rPr>
              <a:t>布料设计作品</a:t>
            </a:r>
            <a:r>
              <a:rPr lang="zh-CN" altLang="en-US" sz="2800"/>
              <a:t> </a:t>
            </a:r>
          </a:p>
          <a:p>
            <a:pPr>
              <a:buFont typeface="Wingdings" panose="05000000000000000000" pitchFamily="2" charset="2"/>
              <a:buNone/>
            </a:pPr>
            <a:endParaRPr lang="en-US" altLang="zh-CN" sz="2800"/>
          </a:p>
        </p:txBody>
      </p:sp>
      <p:pic>
        <p:nvPicPr>
          <p:cNvPr id="136196" name="Picture 4" descr="t111-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963738" y="3429000"/>
            <a:ext cx="3797300" cy="2432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6198" name="Picture 6" descr="s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2495550"/>
            <a:ext cx="2370137" cy="2414588"/>
          </a:xfrm>
          <a:prstGeom prst="rect">
            <a:avLst/>
          </a:prstGeom>
          <a:noFill/>
          <a:extLst>
            <a:ext uri="{909E8E84-426E-40DD-AFC4-6F175D3DCCD1}">
              <a14:hiddenFill xmlns:a14="http://schemas.microsoft.com/office/drawing/2010/main">
                <a:solidFill>
                  <a:srgbClr val="FFFFFF"/>
                </a:solidFill>
              </a14:hiddenFill>
            </a:ext>
          </a:extLst>
        </p:spPr>
      </p:pic>
      <p:pic>
        <p:nvPicPr>
          <p:cNvPr id="136200" name="Picture 8" descr="20041031100957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8" y="1060450"/>
            <a:ext cx="2627312" cy="1970088"/>
          </a:xfrm>
          <a:prstGeom prst="rect">
            <a:avLst/>
          </a:prstGeom>
          <a:noFill/>
          <a:extLst>
            <a:ext uri="{909E8E84-426E-40DD-AFC4-6F175D3DCCD1}">
              <a14:hiddenFill xmlns:a14="http://schemas.microsoft.com/office/drawing/2010/main">
                <a:solidFill>
                  <a:srgbClr val="FFFFFF"/>
                </a:solidFill>
              </a14:hiddenFill>
            </a:ext>
          </a:extLst>
        </p:spPr>
      </p:pic>
      <p:pic>
        <p:nvPicPr>
          <p:cNvPr id="136202" name="Picture 10" descr="200410311009588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350" y="3748088"/>
            <a:ext cx="2967038" cy="2225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zh-CN" altLang="en-US" b="1" dirty="0"/>
              <a:t>迭代函数系统模型</a:t>
            </a:r>
          </a:p>
        </p:txBody>
      </p:sp>
      <p:sp>
        <p:nvSpPr>
          <p:cNvPr id="137219" name="Rectangle 3"/>
          <p:cNvSpPr>
            <a:spLocks noGrp="1" noChangeArrowheads="1"/>
          </p:cNvSpPr>
          <p:nvPr>
            <p:ph type="body" sz="half" idx="1"/>
          </p:nvPr>
        </p:nvSpPr>
        <p:spPr>
          <a:xfrm>
            <a:off x="328613" y="1941513"/>
            <a:ext cx="8043862" cy="4114800"/>
          </a:xfrm>
        </p:spPr>
        <p:txBody>
          <a:bodyPr/>
          <a:lstStyle/>
          <a:p>
            <a:pPr>
              <a:lnSpc>
                <a:spcPct val="90000"/>
              </a:lnSpc>
              <a:buFont typeface="Wingdings" panose="05000000000000000000" pitchFamily="2" charset="2"/>
              <a:buNone/>
            </a:pPr>
            <a:r>
              <a:rPr lang="zh-CN" altLang="en-US" sz="2800"/>
              <a:t>一个</a:t>
            </a:r>
            <a:r>
              <a:rPr lang="en-US" altLang="zh-CN" sz="2800"/>
              <a:t>n</a:t>
            </a:r>
            <a:r>
              <a:rPr lang="zh-CN" altLang="en-US" sz="2800"/>
              <a:t>维空间的迭代函数系统由两部分组成：</a:t>
            </a:r>
          </a:p>
          <a:p>
            <a:pPr>
              <a:lnSpc>
                <a:spcPct val="90000"/>
              </a:lnSpc>
              <a:buFont typeface="Wingdings" panose="05000000000000000000" pitchFamily="2" charset="2"/>
              <a:buNone/>
            </a:pPr>
            <a:r>
              <a:rPr lang="zh-CN" altLang="en-US" sz="2800"/>
              <a:t>    一是一个</a:t>
            </a:r>
            <a:r>
              <a:rPr lang="en-US" altLang="zh-CN" sz="2800"/>
              <a:t>n</a:t>
            </a:r>
            <a:r>
              <a:rPr lang="zh-CN" altLang="en-US" sz="2800"/>
              <a:t>维空间到自身的线性映射的有穷集合</a:t>
            </a:r>
            <a:r>
              <a:rPr lang="en-US" altLang="zh-CN" sz="2800"/>
              <a:t>M</a:t>
            </a:r>
            <a:r>
              <a:rPr lang="zh-CN" altLang="en-US" sz="2800"/>
              <a:t>，二是一个概率集合</a:t>
            </a:r>
            <a:r>
              <a:rPr lang="en-US" altLang="zh-CN" sz="2800"/>
              <a:t>P</a:t>
            </a:r>
            <a:r>
              <a:rPr lang="zh-CN" altLang="en-US" sz="2800"/>
              <a:t>。</a:t>
            </a:r>
          </a:p>
          <a:p>
            <a:pPr>
              <a:lnSpc>
                <a:spcPct val="90000"/>
              </a:lnSpc>
              <a:buFont typeface="Wingdings" panose="05000000000000000000" pitchFamily="2" charset="2"/>
              <a:buNone/>
            </a:pPr>
            <a:r>
              <a:rPr lang="zh-CN" altLang="en-US" sz="2800"/>
              <a:t>工作方式：</a:t>
            </a:r>
          </a:p>
          <a:p>
            <a:pPr>
              <a:lnSpc>
                <a:spcPct val="90000"/>
              </a:lnSpc>
              <a:buFont typeface="Wingdings" panose="05000000000000000000" pitchFamily="2" charset="2"/>
              <a:buNone/>
            </a:pPr>
            <a:r>
              <a:rPr lang="zh-CN" altLang="en-US" sz="2800"/>
              <a:t>    取空间中任意一点</a:t>
            </a:r>
            <a:r>
              <a:rPr lang="en-US" altLang="zh-CN" sz="2800"/>
              <a:t>Z</a:t>
            </a:r>
            <a:r>
              <a:rPr lang="en-US" altLang="zh-CN" sz="2800" baseline="-25000"/>
              <a:t>0</a:t>
            </a:r>
            <a:r>
              <a:rPr lang="zh-CN" altLang="en-US" sz="2800"/>
              <a:t>，以</a:t>
            </a:r>
            <a:r>
              <a:rPr lang="en-US" altLang="zh-CN" sz="2800"/>
              <a:t>P</a:t>
            </a:r>
            <a:r>
              <a:rPr lang="en-US" altLang="zh-CN" sz="2800" baseline="-25000"/>
              <a:t>i</a:t>
            </a:r>
            <a:r>
              <a:rPr lang="zh-CN" altLang="en-US" sz="2800"/>
              <a:t>概率选取变换</a:t>
            </a:r>
            <a:r>
              <a:rPr lang="en-US" altLang="zh-CN" sz="2800"/>
              <a:t>M</a:t>
            </a:r>
            <a:r>
              <a:rPr lang="en-US" altLang="zh-CN" sz="2800" baseline="-25000"/>
              <a:t>i</a:t>
            </a:r>
            <a:r>
              <a:rPr lang="zh-CN" altLang="en-US" sz="2800"/>
              <a:t>，做变换</a:t>
            </a:r>
            <a:r>
              <a:rPr lang="en-US" altLang="zh-CN" sz="2800"/>
              <a:t>Z</a:t>
            </a:r>
            <a:r>
              <a:rPr lang="en-US" altLang="zh-CN" sz="2800" baseline="-25000"/>
              <a:t>i</a:t>
            </a:r>
            <a:r>
              <a:rPr lang="en-US" altLang="zh-CN" sz="2800"/>
              <a:t>=M</a:t>
            </a:r>
            <a:r>
              <a:rPr lang="en-US" altLang="zh-CN" sz="2800" baseline="-25000"/>
              <a:t>i</a:t>
            </a:r>
            <a:r>
              <a:rPr lang="zh-CN" altLang="en-US" sz="2800"/>
              <a:t>（</a:t>
            </a:r>
            <a:r>
              <a:rPr lang="en-US" altLang="zh-CN" sz="2800"/>
              <a:t>Z</a:t>
            </a:r>
            <a:r>
              <a:rPr lang="en-US" altLang="zh-CN" sz="2800" baseline="-25000"/>
              <a:t>0</a:t>
            </a:r>
            <a:r>
              <a:rPr lang="zh-CN" altLang="en-US" sz="2800"/>
              <a:t>），同样地再对</a:t>
            </a:r>
            <a:r>
              <a:rPr lang="en-US" altLang="zh-CN" sz="2800"/>
              <a:t>Z</a:t>
            </a:r>
            <a:r>
              <a:rPr lang="en-US" altLang="zh-CN" sz="2800" baseline="-25000"/>
              <a:t>i</a:t>
            </a:r>
            <a:r>
              <a:rPr lang="zh-CN" altLang="en-US" sz="2800"/>
              <a:t>做变换</a:t>
            </a:r>
            <a:r>
              <a:rPr lang="en-US" altLang="zh-CN" sz="2800"/>
              <a:t>Z</a:t>
            </a:r>
            <a:r>
              <a:rPr lang="en-US" altLang="zh-CN" sz="2800" baseline="-25000"/>
              <a:t>i+1</a:t>
            </a:r>
            <a:r>
              <a:rPr lang="en-US" altLang="zh-CN" sz="2800"/>
              <a:t>=M</a:t>
            </a:r>
            <a:r>
              <a:rPr lang="en-US" altLang="zh-CN" sz="2800" baseline="-25000"/>
              <a:t>i</a:t>
            </a:r>
            <a:r>
              <a:rPr lang="zh-CN" altLang="en-US" sz="2800"/>
              <a:t>（</a:t>
            </a:r>
            <a:r>
              <a:rPr lang="en-US" altLang="zh-CN" sz="2800"/>
              <a:t>Z</a:t>
            </a:r>
            <a:r>
              <a:rPr lang="en-US" altLang="zh-CN" sz="2800" baseline="-25000"/>
              <a:t>i</a:t>
            </a:r>
            <a:r>
              <a:rPr lang="zh-CN" altLang="en-US" sz="2800"/>
              <a:t>），以此下去得到一个无数点集，该模型的方法就是要选取合适的映射集合，概率集合及初始点使得生成的无数点集能模拟某种景物。</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zh-CN" altLang="en-US" b="1" dirty="0"/>
              <a:t>迭代函数系统模型</a:t>
            </a:r>
          </a:p>
        </p:txBody>
      </p:sp>
      <p:sp>
        <p:nvSpPr>
          <p:cNvPr id="138243"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b="1">
                <a:latin typeface="Times New Roman" panose="02020603050405020304" pitchFamily="18" charset="0"/>
              </a:rPr>
              <a:t>Sierpinski</a:t>
            </a:r>
            <a:r>
              <a:rPr lang="zh-CN" altLang="en-US" sz="2800" b="1">
                <a:latin typeface="Times New Roman" panose="02020603050405020304" pitchFamily="18" charset="0"/>
              </a:rPr>
              <a:t>集</a:t>
            </a:r>
          </a:p>
          <a:p>
            <a:pPr>
              <a:buFont typeface="Wingdings" panose="05000000000000000000" pitchFamily="2" charset="2"/>
              <a:buNone/>
            </a:pPr>
            <a:endParaRPr lang="zh-CN" altLang="en-US" sz="2800" b="1">
              <a:latin typeface="Times New Roman" panose="02020603050405020304" pitchFamily="18" charset="0"/>
            </a:endParaRPr>
          </a:p>
          <a:p>
            <a:r>
              <a:rPr lang="en-US" altLang="zh-CN" sz="2400">
                <a:latin typeface="Times New Roman" panose="02020603050405020304" pitchFamily="18" charset="0"/>
              </a:rPr>
              <a:t>Sierpinski</a:t>
            </a:r>
            <a:r>
              <a:rPr lang="zh-CN" altLang="en-US" sz="2400">
                <a:latin typeface="Times New Roman" panose="02020603050405020304" pitchFamily="18" charset="0"/>
              </a:rPr>
              <a:t>缕垫</a:t>
            </a:r>
          </a:p>
          <a:p>
            <a:endParaRPr lang="zh-CN" altLang="en-US" sz="2400">
              <a:latin typeface="Times New Roman" panose="02020603050405020304" pitchFamily="18" charset="0"/>
            </a:endParaRPr>
          </a:p>
          <a:p>
            <a:endParaRPr lang="zh-CN" altLang="en-US" sz="2400">
              <a:latin typeface="Times New Roman" panose="02020603050405020304" pitchFamily="18" charset="0"/>
            </a:endParaRPr>
          </a:p>
          <a:p>
            <a:r>
              <a:rPr lang="en-US" altLang="zh-CN" sz="2400">
                <a:latin typeface="Times New Roman" panose="02020603050405020304" pitchFamily="18" charset="0"/>
              </a:rPr>
              <a:t>Sierpinski</a:t>
            </a:r>
            <a:r>
              <a:rPr lang="zh-CN" altLang="en-US" sz="2400">
                <a:latin typeface="Times New Roman" panose="02020603050405020304" pitchFamily="18" charset="0"/>
              </a:rPr>
              <a:t>地毯</a:t>
            </a:r>
          </a:p>
          <a:p>
            <a:pPr>
              <a:buFont typeface="Wingdings" panose="05000000000000000000" pitchFamily="2" charset="2"/>
              <a:buNone/>
            </a:pPr>
            <a:endParaRPr lang="en-US" altLang="zh-CN" sz="2400">
              <a:latin typeface="Times New Roman" panose="02020603050405020304" pitchFamily="18" charset="0"/>
            </a:endParaRPr>
          </a:p>
        </p:txBody>
      </p:sp>
      <p:pic>
        <p:nvPicPr>
          <p:cNvPr id="138246" name="Picture 6" descr="fenxing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913" y="541338"/>
            <a:ext cx="3041650" cy="3041650"/>
          </a:xfrm>
          <a:prstGeom prst="rect">
            <a:avLst/>
          </a:prstGeom>
          <a:noFill/>
          <a:extLst>
            <a:ext uri="{909E8E84-426E-40DD-AFC4-6F175D3DCCD1}">
              <a14:hiddenFill xmlns:a14="http://schemas.microsoft.com/office/drawing/2010/main">
                <a:solidFill>
                  <a:srgbClr val="FFFFFF"/>
                </a:solidFill>
              </a14:hiddenFill>
            </a:ext>
          </a:extLst>
        </p:spPr>
      </p:pic>
      <p:pic>
        <p:nvPicPr>
          <p:cNvPr id="138247" name="Picture 7" descr="fenxing47"/>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2841625" y="3059113"/>
            <a:ext cx="2809875" cy="282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zh-CN" altLang="en-US" b="1" dirty="0"/>
              <a:t>迭代函数系统模型</a:t>
            </a:r>
          </a:p>
        </p:txBody>
      </p:sp>
      <p:sp>
        <p:nvSpPr>
          <p:cNvPr id="139267"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b="1">
                <a:latin typeface="Times New Roman" panose="02020603050405020304" pitchFamily="18" charset="0"/>
              </a:rPr>
              <a:t>Sierpinski</a:t>
            </a:r>
            <a:r>
              <a:rPr lang="zh-CN" altLang="en-US" sz="2800" b="1">
                <a:latin typeface="Times New Roman" panose="02020603050405020304" pitchFamily="18" charset="0"/>
              </a:rPr>
              <a:t>集</a:t>
            </a:r>
          </a:p>
          <a:p>
            <a:pPr>
              <a:buFont typeface="Wingdings" panose="05000000000000000000" pitchFamily="2" charset="2"/>
              <a:buNone/>
            </a:pPr>
            <a:endParaRPr lang="zh-CN" altLang="en-US" sz="2800" b="1">
              <a:latin typeface="Times New Roman" panose="02020603050405020304" pitchFamily="18" charset="0"/>
            </a:endParaRPr>
          </a:p>
          <a:p>
            <a:r>
              <a:rPr lang="en-US" altLang="zh-CN" sz="2400">
                <a:latin typeface="Times New Roman" panose="02020603050405020304" pitchFamily="18" charset="0"/>
              </a:rPr>
              <a:t>Sierpinski</a:t>
            </a:r>
            <a:r>
              <a:rPr lang="zh-CN" altLang="en-US" sz="2400">
                <a:latin typeface="Times New Roman" panose="02020603050405020304" pitchFamily="18" charset="0"/>
              </a:rPr>
              <a:t>海绵</a:t>
            </a:r>
          </a:p>
        </p:txBody>
      </p:sp>
      <p:pic>
        <p:nvPicPr>
          <p:cNvPr id="139268" name="Picture 4" descr="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3397250" y="2211388"/>
            <a:ext cx="4725988" cy="3616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zh-CN" b="1" dirty="0" err="1">
                <a:latin typeface="Times New Roman" panose="02020603050405020304" pitchFamily="18" charset="0"/>
              </a:rPr>
              <a:t>Sierpinski</a:t>
            </a:r>
            <a:r>
              <a:rPr lang="zh-CN" altLang="en-US" b="1" dirty="0">
                <a:latin typeface="Times New Roman" panose="02020603050405020304" pitchFamily="18" charset="0"/>
              </a:rPr>
              <a:t>集</a:t>
            </a:r>
            <a:endParaRPr lang="zh-CN" altLang="en-US" b="1" dirty="0"/>
          </a:p>
        </p:txBody>
      </p:sp>
      <p:sp>
        <p:nvSpPr>
          <p:cNvPr id="140291"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40292" name="Picture 4" descr="l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990600" y="2035175"/>
            <a:ext cx="6324600" cy="416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b="1" dirty="0" err="1">
                <a:latin typeface="Times New Roman" panose="02020603050405020304" pitchFamily="18" charset="0"/>
              </a:rPr>
              <a:t>Sierpinski</a:t>
            </a:r>
            <a:r>
              <a:rPr lang="zh-CN" altLang="en-US" b="1" dirty="0">
                <a:latin typeface="Times New Roman" panose="02020603050405020304" pitchFamily="18" charset="0"/>
              </a:rPr>
              <a:t>集</a:t>
            </a:r>
          </a:p>
        </p:txBody>
      </p:sp>
      <p:sp>
        <p:nvSpPr>
          <p:cNvPr id="141315" name="Rectangle 3"/>
          <p:cNvSpPr>
            <a:spLocks noGrp="1" noChangeArrowheads="1"/>
          </p:cNvSpPr>
          <p:nvPr>
            <p:ph type="body" idx="1"/>
          </p:nvPr>
        </p:nvSpPr>
        <p:spPr/>
        <p:txBody>
          <a:bodyPr/>
          <a:lstStyle/>
          <a:p>
            <a:pPr>
              <a:buFont typeface="Wingdings" panose="05000000000000000000" pitchFamily="2" charset="2"/>
              <a:buNone/>
            </a:pPr>
            <a:r>
              <a:rPr lang="en-US" altLang="zh-CN" sz="2800">
                <a:latin typeface="Times New Roman" panose="02020603050405020304" pitchFamily="18" charset="0"/>
              </a:rPr>
              <a:t>Sierpinski</a:t>
            </a:r>
            <a:r>
              <a:rPr lang="zh-CN" altLang="en-US" sz="2800">
                <a:latin typeface="Times New Roman" panose="02020603050405020304" pitchFamily="18" charset="0"/>
              </a:rPr>
              <a:t>集的共同特征：</a:t>
            </a:r>
          </a:p>
          <a:p>
            <a:pPr>
              <a:buFont typeface="Wingdings" panose="05000000000000000000" pitchFamily="2" charset="2"/>
              <a:buNone/>
            </a:pPr>
            <a:endParaRPr lang="zh-CN" altLang="en-US" sz="2800">
              <a:latin typeface="Times New Roman" panose="02020603050405020304" pitchFamily="18" charset="0"/>
            </a:endParaRPr>
          </a:p>
          <a:p>
            <a:pPr>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1</a:t>
            </a:r>
            <a:r>
              <a:rPr lang="zh-CN" altLang="en-US" sz="2400">
                <a:latin typeface="Times New Roman" panose="02020603050405020304" pitchFamily="18" charset="0"/>
              </a:rPr>
              <a:t>）都是经典几何无法描述的图形，它是一种“只有皮没有肉”的几何集合。</a:t>
            </a:r>
          </a:p>
          <a:p>
            <a:pPr>
              <a:buFont typeface="Wingdings" panose="05000000000000000000" pitchFamily="2" charset="2"/>
              <a:buNone/>
            </a:pPr>
            <a:endParaRPr lang="zh-CN" altLang="en-US" sz="2400">
              <a:latin typeface="Times New Roman" panose="02020603050405020304" pitchFamily="18" charset="0"/>
            </a:endParaRPr>
          </a:p>
          <a:p>
            <a:pPr>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2</a:t>
            </a:r>
            <a:r>
              <a:rPr lang="zh-CN" altLang="en-US" sz="2400">
                <a:latin typeface="Times New Roman" panose="02020603050405020304" pitchFamily="18" charset="0"/>
              </a:rPr>
              <a:t>）都具有无穷多个自相似的内部结构，任何一个分割后的图形经适当放大后都是原来图形的翻版。</a:t>
            </a:r>
          </a:p>
          <a:p>
            <a:pPr>
              <a:buFont typeface="Wingdings" panose="05000000000000000000" pitchFamily="2" charset="2"/>
              <a:buNone/>
            </a:pPr>
            <a:r>
              <a:rPr lang="zh-CN" altLang="en-US" sz="2400">
                <a:latin typeface="Times New Roman" panose="02020603050405020304" pitchFamily="18" charset="0"/>
              </a:rPr>
              <a:t>                     </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zh-CN" b="1" dirty="0" err="1">
                <a:latin typeface="Times New Roman" panose="02020603050405020304" pitchFamily="18" charset="0"/>
              </a:rPr>
              <a:t>Sierpinski</a:t>
            </a:r>
            <a:r>
              <a:rPr lang="zh-CN" altLang="en-US" b="1" dirty="0">
                <a:latin typeface="Times New Roman" panose="02020603050405020304" pitchFamily="18" charset="0"/>
              </a:rPr>
              <a:t>集</a:t>
            </a:r>
          </a:p>
        </p:txBody>
      </p:sp>
      <p:sp>
        <p:nvSpPr>
          <p:cNvPr id="142339"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a:latin typeface="Times New Roman" panose="02020603050405020304" pitchFamily="18" charset="0"/>
              </a:rPr>
              <a:t>Sierpinski</a:t>
            </a:r>
            <a:r>
              <a:rPr lang="zh-CN" altLang="en-US" sz="2800">
                <a:latin typeface="Times New Roman" panose="02020603050405020304" pitchFamily="18" charset="0"/>
              </a:rPr>
              <a:t>缕垫</a:t>
            </a:r>
          </a:p>
          <a:p>
            <a:pPr>
              <a:buFont typeface="Wingdings" panose="05000000000000000000" pitchFamily="2" charset="2"/>
              <a:buNone/>
            </a:pPr>
            <a:r>
              <a:rPr lang="zh-CN" altLang="en-US" sz="2000">
                <a:latin typeface="Times New Roman" panose="02020603050405020304" pitchFamily="18" charset="0"/>
              </a:rPr>
              <a:t>    产生方式：</a:t>
            </a:r>
          </a:p>
          <a:p>
            <a:pPr>
              <a:buFont typeface="Wingdings" panose="05000000000000000000" pitchFamily="2" charset="2"/>
              <a:buNone/>
            </a:pPr>
            <a:r>
              <a:rPr lang="zh-CN" altLang="en-US" sz="2000">
                <a:latin typeface="Times New Roman" panose="02020603050405020304" pitchFamily="18" charset="0"/>
              </a:rPr>
              <a:t>    首先将一个等边三角形四等分，得到四个小等边三角形，去掉中间的一个，保留它的三条边，将剩下的三个小等边三角形再分别进行四等分，并分别去掉中间的一个，保留它们的边，重复操作直至无穷。</a:t>
            </a:r>
          </a:p>
        </p:txBody>
      </p:sp>
      <p:sp>
        <p:nvSpPr>
          <p:cNvPr id="142340" name="Rectangle 4"/>
          <p:cNvSpPr>
            <a:spLocks noGrp="1" noChangeArrowheads="1" noTextEdit="1"/>
          </p:cNvSpPr>
          <p:nvPr>
            <p:ph type="clipArt" sz="half" idx="2"/>
          </p:nvPr>
        </p:nvSpPr>
        <p:spPr>
          <a:xfrm>
            <a:off x="4516438" y="1941513"/>
            <a:ext cx="4021137" cy="4114800"/>
          </a:xfrm>
        </p:spPr>
      </p:sp>
      <p:pic>
        <p:nvPicPr>
          <p:cNvPr id="142341" name="Picture 5" descr="fenxing4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2557463"/>
            <a:ext cx="3608388" cy="2752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zh-CN" b="1" dirty="0" err="1">
                <a:latin typeface="Times New Roman" panose="02020603050405020304" pitchFamily="18" charset="0"/>
              </a:rPr>
              <a:t>Sierpinski</a:t>
            </a:r>
            <a:r>
              <a:rPr lang="zh-CN" altLang="en-US" b="1" dirty="0">
                <a:latin typeface="Times New Roman" panose="02020603050405020304" pitchFamily="18" charset="0"/>
              </a:rPr>
              <a:t>集</a:t>
            </a:r>
          </a:p>
        </p:txBody>
      </p:sp>
      <p:sp>
        <p:nvSpPr>
          <p:cNvPr id="143363"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a:latin typeface="Times New Roman" panose="02020603050405020304" pitchFamily="18" charset="0"/>
              </a:rPr>
              <a:t>Sierpinski</a:t>
            </a:r>
            <a:r>
              <a:rPr lang="zh-CN" altLang="en-US" sz="2800">
                <a:latin typeface="Times New Roman" panose="02020603050405020304" pitchFamily="18" charset="0"/>
              </a:rPr>
              <a:t>缕垫</a:t>
            </a:r>
          </a:p>
          <a:p>
            <a:pPr>
              <a:buFont typeface="Wingdings" panose="05000000000000000000" pitchFamily="2" charset="2"/>
              <a:buNone/>
            </a:pPr>
            <a:r>
              <a:rPr lang="zh-CN" altLang="en-US" sz="2800">
                <a:latin typeface="Times New Roman" panose="02020603050405020304" pitchFamily="18" charset="0"/>
              </a:rPr>
              <a:t>相似维数：</a:t>
            </a:r>
          </a:p>
          <a:p>
            <a:pPr>
              <a:buFont typeface="Wingdings" panose="05000000000000000000" pitchFamily="2" charset="2"/>
              <a:buNone/>
            </a:pPr>
            <a:r>
              <a:rPr lang="en-US" altLang="zh-CN" sz="2800">
                <a:latin typeface="Times New Roman" panose="02020603050405020304" pitchFamily="18" charset="0"/>
              </a:rPr>
              <a:t>D</a:t>
            </a:r>
            <a:r>
              <a:rPr lang="en-US" altLang="zh-CN" sz="2800" baseline="-25000">
                <a:latin typeface="Times New Roman" panose="02020603050405020304" pitchFamily="18" charset="0"/>
              </a:rPr>
              <a:t>S</a:t>
            </a:r>
            <a:r>
              <a:rPr lang="en-US" altLang="zh-CN" sz="2800">
                <a:latin typeface="Times New Roman" panose="02020603050405020304" pitchFamily="18" charset="0"/>
              </a:rPr>
              <a:t>=logN/log(1/S)</a:t>
            </a:r>
          </a:p>
          <a:p>
            <a:pPr>
              <a:buFont typeface="Wingdings" panose="05000000000000000000" pitchFamily="2" charset="2"/>
              <a:buNone/>
            </a:pPr>
            <a:r>
              <a:rPr lang="en-US" altLang="zh-CN" sz="2800">
                <a:latin typeface="Times New Roman" panose="02020603050405020304" pitchFamily="18" charset="0"/>
              </a:rPr>
              <a:t>    =ln3/ln2=1.5850</a:t>
            </a:r>
          </a:p>
          <a:p>
            <a:pPr>
              <a:buFont typeface="Wingdings" panose="05000000000000000000" pitchFamily="2" charset="2"/>
              <a:buNone/>
            </a:pPr>
            <a:r>
              <a:rPr lang="en-US" altLang="zh-CN" sz="2400">
                <a:latin typeface="Times New Roman" panose="02020603050405020304" pitchFamily="18" charset="0"/>
              </a:rPr>
              <a:t>     </a:t>
            </a:r>
          </a:p>
          <a:p>
            <a:pPr>
              <a:buFont typeface="Wingdings" panose="05000000000000000000" pitchFamily="2" charset="2"/>
              <a:buNone/>
            </a:pPr>
            <a:r>
              <a:rPr lang="en-US" altLang="zh-CN" sz="2400">
                <a:latin typeface="Times New Roman" panose="02020603050405020304" pitchFamily="18" charset="0"/>
              </a:rPr>
              <a:t>    N</a:t>
            </a:r>
            <a:r>
              <a:rPr lang="zh-CN" altLang="en-US" sz="2400"/>
              <a:t>为每一步细分的数目，</a:t>
            </a:r>
            <a:r>
              <a:rPr lang="en-US" altLang="zh-CN" sz="2400">
                <a:latin typeface="Times New Roman" panose="02020603050405020304" pitchFamily="18" charset="0"/>
              </a:rPr>
              <a:t>S</a:t>
            </a:r>
            <a:r>
              <a:rPr lang="zh-CN" altLang="en-US" sz="2400"/>
              <a:t>为细分时的放大（缩小）的倍数</a:t>
            </a:r>
            <a:endParaRPr lang="zh-CN" altLang="en-US" sz="2400">
              <a:latin typeface="Times New Roman" panose="02020603050405020304" pitchFamily="18" charset="0"/>
            </a:endParaRPr>
          </a:p>
        </p:txBody>
      </p:sp>
      <p:pic>
        <p:nvPicPr>
          <p:cNvPr id="143364" name="Picture 4" descr="fenxing47"/>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108450" y="1833563"/>
            <a:ext cx="4800600" cy="3662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zh-CN" altLang="en-US">
                <a:ea typeface="黑体" panose="02010609060101010101" pitchFamily="49" charset="-122"/>
              </a:rPr>
              <a:t>分形几何造型的基本概念</a:t>
            </a:r>
          </a:p>
        </p:txBody>
      </p:sp>
      <p:sp>
        <p:nvSpPr>
          <p:cNvPr id="107523" name="Rectangle 3"/>
          <p:cNvSpPr>
            <a:spLocks noGrp="1" noChangeArrowheads="1"/>
          </p:cNvSpPr>
          <p:nvPr>
            <p:ph type="body" sz="half" idx="1"/>
          </p:nvPr>
        </p:nvSpPr>
        <p:spPr>
          <a:xfrm>
            <a:off x="328613" y="1941513"/>
            <a:ext cx="5018087" cy="4114800"/>
          </a:xfrm>
        </p:spPr>
        <p:txBody>
          <a:bodyPr/>
          <a:lstStyle/>
          <a:p>
            <a:r>
              <a:rPr lang="zh-CN" altLang="en-US" sz="2800"/>
              <a:t>分行图形处处不规则（混沌</a:t>
            </a:r>
            <a:r>
              <a:rPr lang="en-US" altLang="zh-CN" sz="2800"/>
              <a:t>chaos</a:t>
            </a:r>
            <a:r>
              <a:rPr lang="zh-CN" altLang="en-US" sz="2800"/>
              <a:t>）</a:t>
            </a:r>
          </a:p>
          <a:p>
            <a:r>
              <a:rPr lang="zh-CN" altLang="en-US" sz="2800"/>
              <a:t>在不同尺度上，图形的规则性又是一致的。（自相似 </a:t>
            </a:r>
            <a:r>
              <a:rPr lang="en-US" altLang="zh-CN" sz="2800"/>
              <a:t>self-similar</a:t>
            </a:r>
            <a:r>
              <a:rPr lang="zh-CN" altLang="en-US" sz="2800"/>
              <a:t>）</a:t>
            </a:r>
          </a:p>
        </p:txBody>
      </p:sp>
      <p:pic>
        <p:nvPicPr>
          <p:cNvPr id="107525" name="Picture 5" descr="fenxin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3759200"/>
            <a:ext cx="3033713" cy="2344738"/>
          </a:xfrm>
          <a:prstGeom prst="rect">
            <a:avLst/>
          </a:prstGeom>
          <a:noFill/>
          <a:extLst>
            <a:ext uri="{909E8E84-426E-40DD-AFC4-6F175D3DCCD1}">
              <a14:hiddenFill xmlns:a14="http://schemas.microsoft.com/office/drawing/2010/main">
                <a:solidFill>
                  <a:srgbClr val="FFFFFF"/>
                </a:solidFill>
              </a14:hiddenFill>
            </a:ext>
          </a:extLst>
        </p:spPr>
      </p:pic>
      <p:pic>
        <p:nvPicPr>
          <p:cNvPr id="107527" name="Picture 7" descr="1"/>
          <p:cNvPicPr>
            <a:picLocks noGrp="1" noChangeAspect="1" noChangeArrowheads="1"/>
          </p:cNvPicPr>
          <p:nvPr>
            <p:ph type="clipArt"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667375" y="1565275"/>
            <a:ext cx="3106738" cy="2733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b="1" dirty="0" err="1">
                <a:latin typeface="Times New Roman" panose="02020603050405020304" pitchFamily="18" charset="0"/>
              </a:rPr>
              <a:t>Sierpinski</a:t>
            </a:r>
            <a:r>
              <a:rPr lang="zh-CN" altLang="en-US" b="1" dirty="0">
                <a:latin typeface="Times New Roman" panose="02020603050405020304" pitchFamily="18" charset="0"/>
              </a:rPr>
              <a:t>集</a:t>
            </a:r>
          </a:p>
        </p:txBody>
      </p:sp>
      <p:sp>
        <p:nvSpPr>
          <p:cNvPr id="144387"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zh-CN" altLang="en-US" sz="2800">
                <a:latin typeface="宋体" panose="02010600030101010101" pitchFamily="2" charset="-122"/>
              </a:rPr>
              <a:t>地毯设计作品</a:t>
            </a:r>
            <a:r>
              <a:rPr lang="zh-CN" altLang="en-US" sz="2800"/>
              <a:t> </a:t>
            </a:r>
          </a:p>
          <a:p>
            <a:endParaRPr lang="en-US" altLang="zh-CN" sz="2800"/>
          </a:p>
        </p:txBody>
      </p:sp>
      <p:pic>
        <p:nvPicPr>
          <p:cNvPr id="144388" name="Picture 4" descr="t110-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71525" y="3603625"/>
            <a:ext cx="7629525" cy="2411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0" name="Picture 6" descr="分形地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513" y="884238"/>
            <a:ext cx="3476625" cy="232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集和</a:t>
            </a:r>
            <a:r>
              <a:rPr lang="en-US" altLang="zh-CN" b="1" dirty="0">
                <a:latin typeface="Times New Roman" panose="02020603050405020304" pitchFamily="18" charset="0"/>
              </a:rPr>
              <a:t>Julia</a:t>
            </a:r>
            <a:r>
              <a:rPr lang="zh-CN" altLang="en-US" b="1" dirty="0">
                <a:latin typeface="Times New Roman" panose="02020603050405020304" pitchFamily="18" charset="0"/>
              </a:rPr>
              <a:t>集</a:t>
            </a:r>
            <a:endParaRPr lang="zh-CN" altLang="en-US" b="1" dirty="0"/>
          </a:p>
        </p:txBody>
      </p:sp>
      <p:sp>
        <p:nvSpPr>
          <p:cNvPr id="161795" name="Rectangle 3"/>
          <p:cNvSpPr>
            <a:spLocks noGrp="1" noChangeArrowheads="1"/>
          </p:cNvSpPr>
          <p:nvPr>
            <p:ph type="body" sz="half" idx="1"/>
          </p:nvPr>
        </p:nvSpPr>
        <p:spPr>
          <a:xfrm>
            <a:off x="228600" y="1905000"/>
            <a:ext cx="8295968" cy="1447800"/>
          </a:xfrm>
        </p:spPr>
        <p:txBody>
          <a:bodyPr/>
          <a:lstStyle/>
          <a:p>
            <a:r>
              <a:rPr lang="zh-CN" altLang="en-US" sz="2400" dirty="0" smtClean="0">
                <a:latin typeface="宋体" panose="02010600030101010101" pitchFamily="2" charset="-122"/>
              </a:rPr>
              <a:t>它们</a:t>
            </a:r>
            <a:r>
              <a:rPr lang="zh-CN" altLang="en-US" sz="2400" dirty="0">
                <a:latin typeface="宋体" panose="02010600030101010101" pitchFamily="2" charset="-122"/>
              </a:rPr>
              <a:t>都是由方程不断进行迭代产生一系列的点组成的。在通过计算机绘图时，为屏幕上的像素指定不同的颜色，就可以绘制出复杂的图形。</a:t>
            </a:r>
          </a:p>
          <a:p>
            <a:endParaRPr lang="zh-CN" altLang="en-US" sz="2400" dirty="0">
              <a:latin typeface="宋体" panose="02010600030101010101" pitchFamily="2" charset="-122"/>
            </a:endParaRPr>
          </a:p>
          <a:p>
            <a:endParaRPr lang="en-US" altLang="zh-CN" sz="2800" dirty="0"/>
          </a:p>
        </p:txBody>
      </p:sp>
      <p:pic>
        <p:nvPicPr>
          <p:cNvPr id="161796" name="Picture 4" descr="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2095500" y="3136900"/>
            <a:ext cx="3695700" cy="349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134138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p>
        </p:txBody>
      </p:sp>
      <p:sp>
        <p:nvSpPr>
          <p:cNvPr id="155651" name="Rectangle 3"/>
          <p:cNvSpPr>
            <a:spLocks noGrp="1" noChangeArrowheads="1"/>
          </p:cNvSpPr>
          <p:nvPr>
            <p:ph type="body" sz="half" idx="1"/>
          </p:nvPr>
        </p:nvSpPr>
        <p:spPr>
          <a:xfrm>
            <a:off x="328613" y="1941513"/>
            <a:ext cx="3730625" cy="4114800"/>
          </a:xfrm>
        </p:spPr>
        <p:txBody>
          <a:bodyPr/>
          <a:lstStyle/>
          <a:p>
            <a:pPr>
              <a:buFont typeface="Wingdings" panose="05000000000000000000" pitchFamily="2" charset="2"/>
              <a:buNone/>
            </a:pPr>
            <a:r>
              <a:rPr lang="en-US" altLang="zh-CN" sz="2000">
                <a:latin typeface="Times New Roman" panose="02020603050405020304" pitchFamily="18" charset="0"/>
              </a:rPr>
              <a:t>Mandelbrot</a:t>
            </a:r>
            <a:r>
              <a:rPr lang="zh-CN" altLang="en-US" sz="2000">
                <a:latin typeface="Times New Roman" panose="02020603050405020304" pitchFamily="18" charset="0"/>
              </a:rPr>
              <a:t>集</a:t>
            </a:r>
            <a:r>
              <a:rPr lang="en-US" altLang="zh-CN" sz="2000">
                <a:latin typeface="Times New Roman" panose="02020603050405020304" pitchFamily="18" charset="0"/>
              </a:rPr>
              <a:t>M</a:t>
            </a:r>
          </a:p>
          <a:p>
            <a:pPr>
              <a:buFont typeface="Wingdings" panose="05000000000000000000" pitchFamily="2" charset="2"/>
              <a:buNone/>
            </a:pPr>
            <a:r>
              <a:rPr lang="en-US" altLang="zh-CN" sz="2000">
                <a:latin typeface="Times New Roman" panose="02020603050405020304" pitchFamily="18" charset="0"/>
              </a:rPr>
              <a:t>     </a:t>
            </a:r>
            <a:r>
              <a:rPr lang="zh-CN" altLang="en-US" sz="2000">
                <a:latin typeface="Times New Roman" panose="02020603050405020304" pitchFamily="18" charset="0"/>
              </a:rPr>
              <a:t>为使</a:t>
            </a:r>
            <a:r>
              <a:rPr lang="en-US" altLang="zh-CN" sz="2000">
                <a:latin typeface="Times New Roman" panose="02020603050405020304" pitchFamily="18" charset="0"/>
              </a:rPr>
              <a:t>f</a:t>
            </a:r>
            <a:r>
              <a:rPr lang="en-US" altLang="zh-CN" sz="2000" baseline="-25000">
                <a:latin typeface="Times New Roman" panose="02020603050405020304" pitchFamily="18" charset="0"/>
              </a:rPr>
              <a:t>c</a:t>
            </a:r>
            <a:r>
              <a:rPr lang="zh-CN" altLang="en-US" sz="2000">
                <a:latin typeface="Times New Roman" panose="02020603050405020304" pitchFamily="18" charset="0"/>
              </a:rPr>
              <a:t>的</a:t>
            </a:r>
            <a:r>
              <a:rPr lang="en-US" altLang="zh-CN" sz="2000">
                <a:latin typeface="Times New Roman" panose="02020603050405020304" pitchFamily="18" charset="0"/>
              </a:rPr>
              <a:t>Julia</a:t>
            </a:r>
            <a:r>
              <a:rPr lang="zh-CN" altLang="en-US" sz="2000">
                <a:latin typeface="Times New Roman" panose="02020603050405020304" pitchFamily="18" charset="0"/>
              </a:rPr>
              <a:t>集连通的参数</a:t>
            </a:r>
            <a:r>
              <a:rPr lang="en-US" altLang="zh-CN" sz="2000">
                <a:latin typeface="Times New Roman" panose="02020603050405020304" pitchFamily="18" charset="0"/>
              </a:rPr>
              <a:t>c</a:t>
            </a:r>
            <a:r>
              <a:rPr lang="zh-CN" altLang="en-US" sz="2000">
                <a:latin typeface="Times New Roman" panose="02020603050405020304" pitchFamily="18" charset="0"/>
              </a:rPr>
              <a:t>的集，</a:t>
            </a:r>
          </a:p>
          <a:p>
            <a:pPr>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M={c</a:t>
            </a:r>
            <a:r>
              <a:rPr lang="zh-CN" altLang="en-US" sz="2000">
                <a:latin typeface="Times New Roman" panose="02020603050405020304" pitchFamily="18" charset="0"/>
              </a:rPr>
              <a:t>：</a:t>
            </a:r>
            <a:r>
              <a:rPr lang="en-US" altLang="zh-CN" sz="2000">
                <a:latin typeface="Times New Roman" panose="02020603050405020304" pitchFamily="18" charset="0"/>
              </a:rPr>
              <a:t>J</a:t>
            </a:r>
            <a:r>
              <a:rPr lang="zh-CN" altLang="en-US" sz="2000">
                <a:latin typeface="Times New Roman" panose="02020603050405020304" pitchFamily="18" charset="0"/>
              </a:rPr>
              <a:t>（</a:t>
            </a:r>
            <a:r>
              <a:rPr lang="en-US" altLang="zh-CN" sz="2000">
                <a:latin typeface="Times New Roman" panose="02020603050405020304" pitchFamily="18" charset="0"/>
              </a:rPr>
              <a:t>f</a:t>
            </a:r>
            <a:r>
              <a:rPr lang="en-US" altLang="zh-CN" sz="2000" baseline="-25000">
                <a:latin typeface="Times New Roman" panose="02020603050405020304" pitchFamily="18" charset="0"/>
              </a:rPr>
              <a:t>c</a:t>
            </a:r>
            <a:r>
              <a:rPr lang="zh-CN" altLang="en-US" sz="2000">
                <a:latin typeface="Times New Roman" panose="02020603050405020304" pitchFamily="18" charset="0"/>
              </a:rPr>
              <a:t>）是连通的</a:t>
            </a:r>
            <a:r>
              <a:rPr lang="en-US" altLang="zh-CN" sz="2000">
                <a:latin typeface="Times New Roman" panose="02020603050405020304" pitchFamily="18" charset="0"/>
              </a:rPr>
              <a:t>}</a:t>
            </a:r>
            <a:r>
              <a:rPr lang="zh-CN" altLang="en-US" sz="2000">
                <a:latin typeface="Times New Roman" panose="02020603050405020304" pitchFamily="18" charset="0"/>
              </a:rPr>
              <a:t>。</a:t>
            </a:r>
          </a:p>
          <a:p>
            <a:pPr>
              <a:buFont typeface="Wingdings" panose="05000000000000000000" pitchFamily="2" charset="2"/>
              <a:buNone/>
            </a:pPr>
            <a:r>
              <a:rPr lang="zh-CN" altLang="en-US" sz="2000">
                <a:latin typeface="Times New Roman" panose="02020603050405020304" pitchFamily="18" charset="0"/>
              </a:rPr>
              <a:t>     也就是使</a:t>
            </a:r>
            <a:r>
              <a:rPr lang="en-US" altLang="zh-CN" sz="2000">
                <a:latin typeface="Times New Roman" panose="02020603050405020304" pitchFamily="18" charset="0"/>
              </a:rPr>
              <a:t>fc</a:t>
            </a:r>
            <a:r>
              <a:rPr lang="zh-CN" altLang="en-US" sz="2000">
                <a:latin typeface="Times New Roman" panose="02020603050405020304" pitchFamily="18" charset="0"/>
              </a:rPr>
              <a:t>的轨道不发生逃离的</a:t>
            </a:r>
            <a:r>
              <a:rPr lang="en-US" altLang="zh-CN" sz="2000">
                <a:latin typeface="Times New Roman" panose="02020603050405020304" pitchFamily="18" charset="0"/>
              </a:rPr>
              <a:t>c</a:t>
            </a:r>
            <a:r>
              <a:rPr lang="zh-CN" altLang="en-US" sz="2000">
                <a:latin typeface="Times New Roman" panose="02020603050405020304" pitchFamily="18" charset="0"/>
              </a:rPr>
              <a:t>的点集。</a:t>
            </a:r>
          </a:p>
          <a:p>
            <a:pPr>
              <a:buFont typeface="Wingdings" panose="05000000000000000000" pitchFamily="2" charset="2"/>
              <a:buNone/>
            </a:pPr>
            <a:r>
              <a:rPr lang="zh-CN" altLang="en-US" sz="2000">
                <a:latin typeface="Times New Roman" panose="02020603050405020304" pitchFamily="18" charset="0"/>
              </a:rPr>
              <a:t>特征：</a:t>
            </a:r>
          </a:p>
          <a:p>
            <a:pPr>
              <a:buFont typeface="Wingdings" panose="05000000000000000000" pitchFamily="2" charset="2"/>
              <a:buNone/>
            </a:pPr>
            <a:r>
              <a:rPr lang="zh-CN" altLang="en-US" sz="2000">
                <a:latin typeface="Times New Roman" panose="02020603050405020304" pitchFamily="18" charset="0"/>
              </a:rPr>
              <a:t>    一个主要的心型与一系列圆盘形的“芽苞”突起连接在一起，每一个芽苞又被更细小的芽苞所环绕，以此类推。</a:t>
            </a:r>
            <a:endParaRPr lang="zh-CN" altLang="en-US" sz="2400"/>
          </a:p>
        </p:txBody>
      </p:sp>
      <p:pic>
        <p:nvPicPr>
          <p:cNvPr id="155652" name="Picture 4" descr="fenx"/>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143375" y="2355850"/>
            <a:ext cx="4394200" cy="302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p>
        </p:txBody>
      </p:sp>
      <p:pic>
        <p:nvPicPr>
          <p:cNvPr id="156678" name="Picture 6" descr="4061104"/>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6025" y="1881188"/>
            <a:ext cx="5741988"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p>
        </p:txBody>
      </p:sp>
      <p:sp>
        <p:nvSpPr>
          <p:cNvPr id="157699" name="Rectangle 3"/>
          <p:cNvSpPr>
            <a:spLocks noGrp="1" noChangeArrowheads="1"/>
          </p:cNvSpPr>
          <p:nvPr>
            <p:ph type="body" idx="1"/>
          </p:nvPr>
        </p:nvSpPr>
        <p:spPr/>
        <p:txBody>
          <a:bodyPr/>
          <a:lstStyle/>
          <a:p>
            <a:pPr>
              <a:buFont typeface="Wingdings" panose="05000000000000000000" pitchFamily="2" charset="2"/>
              <a:buNone/>
            </a:pPr>
            <a:r>
              <a:rPr lang="zh-CN" altLang="en-US" sz="2400">
                <a:latin typeface="Times New Roman" panose="02020603050405020304" pitchFamily="18" charset="0"/>
              </a:rPr>
              <a:t>产生方式：</a:t>
            </a:r>
          </a:p>
          <a:p>
            <a:pPr>
              <a:buFont typeface="Wingdings" panose="05000000000000000000" pitchFamily="2" charset="2"/>
              <a:buNone/>
            </a:pPr>
            <a:r>
              <a:rPr lang="zh-CN" altLang="en-US" sz="2400">
                <a:latin typeface="Times New Roman" panose="02020603050405020304" pitchFamily="18" charset="0"/>
              </a:rPr>
              <a:t>    在复平面内对映射</a:t>
            </a:r>
            <a:r>
              <a:rPr lang="en-US" altLang="zh-CN" sz="2400">
                <a:latin typeface="Times New Roman" panose="02020603050405020304" pitchFamily="18" charset="0"/>
              </a:rPr>
              <a:t>f</a:t>
            </a:r>
            <a:r>
              <a:rPr lang="zh-CN" altLang="en-US" sz="2400">
                <a:latin typeface="Times New Roman" panose="02020603050405020304" pitchFamily="18" charset="0"/>
              </a:rPr>
              <a:t>（</a:t>
            </a:r>
            <a:r>
              <a:rPr lang="en-US" altLang="zh-CN" sz="2400">
                <a:latin typeface="Times New Roman" panose="02020603050405020304" pitchFamily="18" charset="0"/>
              </a:rPr>
              <a:t>Z</a:t>
            </a:r>
            <a:r>
              <a:rPr lang="zh-CN" altLang="en-US" sz="2400">
                <a:latin typeface="Times New Roman" panose="02020603050405020304" pitchFamily="18" charset="0"/>
              </a:rPr>
              <a:t>）</a:t>
            </a:r>
            <a:r>
              <a:rPr lang="en-US" altLang="zh-CN" sz="2400">
                <a:latin typeface="Times New Roman" panose="02020603050405020304" pitchFamily="18" charset="0"/>
              </a:rPr>
              <a:t>=</a:t>
            </a:r>
            <a:r>
              <a:rPr lang="en-US" altLang="zh-CN" sz="2400">
                <a:latin typeface="Times New Roman" panose="02020603050405020304" pitchFamily="18" charset="0"/>
                <a:sym typeface="Wingdings" panose="05000000000000000000" pitchFamily="2" charset="2"/>
              </a:rPr>
              <a:t>Z</a:t>
            </a:r>
            <a:r>
              <a:rPr lang="en-US" altLang="zh-CN" sz="2400" baseline="30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+C</a:t>
            </a:r>
            <a:r>
              <a:rPr lang="en-US" altLang="zh-CN" sz="2400" baseline="-25000">
                <a:latin typeface="Times New Roman" panose="02020603050405020304" pitchFamily="18" charset="0"/>
                <a:sym typeface="Wingdings" panose="05000000000000000000" pitchFamily="2" charset="2"/>
              </a:rPr>
              <a:t>i</a:t>
            </a:r>
            <a:r>
              <a:rPr lang="zh-CN" altLang="en-US" sz="2400">
                <a:latin typeface="Times New Roman" panose="02020603050405020304" pitchFamily="18" charset="0"/>
                <a:sym typeface="Wingdings" panose="05000000000000000000" pitchFamily="2" charset="2"/>
              </a:rPr>
              <a:t>进行迭代就可以得到</a:t>
            </a:r>
            <a:r>
              <a:rPr lang="en-US" altLang="zh-CN" sz="2400">
                <a:latin typeface="Times New Roman" panose="02020603050405020304" pitchFamily="18" charset="0"/>
                <a:sym typeface="Wingdings" panose="05000000000000000000" pitchFamily="2" charset="2"/>
              </a:rPr>
              <a:t>Mandelbrot</a:t>
            </a:r>
            <a:r>
              <a:rPr lang="zh-CN" altLang="en-US" sz="2400">
                <a:latin typeface="Times New Roman" panose="02020603050405020304" pitchFamily="18" charset="0"/>
                <a:sym typeface="Wingdings" panose="05000000000000000000" pitchFamily="2" charset="2"/>
              </a:rPr>
              <a:t>集。</a:t>
            </a:r>
          </a:p>
          <a:p>
            <a:pPr>
              <a:buFont typeface="Wingdings" panose="05000000000000000000" pitchFamily="2" charset="2"/>
              <a:buNone/>
            </a:pPr>
            <a:endParaRPr lang="zh-CN" altLang="en-US" sz="2400">
              <a:latin typeface="Times New Roman" panose="02020603050405020304" pitchFamily="18" charset="0"/>
              <a:sym typeface="Wingdings" panose="05000000000000000000" pitchFamily="2" charset="2"/>
            </a:endParaRPr>
          </a:p>
          <a:p>
            <a:pPr>
              <a:buFont typeface="Wingdings" panose="05000000000000000000" pitchFamily="2" charset="2"/>
              <a:buNone/>
            </a:pPr>
            <a:endParaRPr lang="en-US" altLang="zh-CN" sz="2400">
              <a:latin typeface="Times New Roman" panose="02020603050405020304" pitchFamily="18" charset="0"/>
            </a:endParaRPr>
          </a:p>
        </p:txBody>
      </p:sp>
      <p:pic>
        <p:nvPicPr>
          <p:cNvPr id="157700" name="Picture 4" descr="f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7200" y="2922588"/>
            <a:ext cx="411480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b="1" dirty="0"/>
          </a:p>
        </p:txBody>
      </p:sp>
      <p:sp>
        <p:nvSpPr>
          <p:cNvPr id="158723" name="Rectangle 3"/>
          <p:cNvSpPr>
            <a:spLocks noGrp="1" noChangeArrowheads="1"/>
          </p:cNvSpPr>
          <p:nvPr>
            <p:ph type="body" idx="1"/>
          </p:nvPr>
        </p:nvSpPr>
        <p:spPr>
          <a:xfrm>
            <a:off x="228600" y="1752600"/>
            <a:ext cx="7543800" cy="4114800"/>
          </a:xfrm>
        </p:spPr>
        <p:txBody>
          <a:bodyPr/>
          <a:lstStyle/>
          <a:p>
            <a:pPr>
              <a:lnSpc>
                <a:spcPct val="90000"/>
              </a:lnSpc>
              <a:buFont typeface="Wingdings" panose="05000000000000000000" pitchFamily="2" charset="2"/>
              <a:buNone/>
            </a:pPr>
            <a:r>
              <a:rPr lang="zh-CN" altLang="en-US" sz="2800"/>
              <a:t>特点：</a:t>
            </a:r>
          </a:p>
          <a:p>
            <a:pPr>
              <a:lnSpc>
                <a:spcPct val="90000"/>
              </a:lnSpc>
            </a:pPr>
            <a:r>
              <a:rPr lang="zh-CN" altLang="en-US" sz="2400"/>
              <a:t> </a:t>
            </a:r>
            <a:r>
              <a:rPr lang="en-US" altLang="zh-CN" sz="2400">
                <a:latin typeface="Times New Roman" panose="02020603050405020304" pitchFamily="18" charset="0"/>
              </a:rPr>
              <a:t>Mandelbrot</a:t>
            </a:r>
            <a:r>
              <a:rPr lang="zh-CN" altLang="en-US" sz="2400">
                <a:latin typeface="Times New Roman" panose="02020603050405020304" pitchFamily="18" charset="0"/>
              </a:rPr>
              <a:t>集是二维复数平面上的大量点的堆积，它的形状不是由一次求解一个方程来定义的，而是在复平面上通过反馈环进行迭代来定义的。此时迭代的方程就变成了过程而不是描述，是动态而不是静态。</a:t>
            </a:r>
            <a:r>
              <a:rPr lang="en-US" altLang="zh-CN" sz="2400">
                <a:latin typeface="Times New Roman" panose="02020603050405020304" pitchFamily="18" charset="0"/>
              </a:rPr>
              <a:t>Mandelbrot</a:t>
            </a:r>
            <a:r>
              <a:rPr lang="zh-CN" altLang="en-US" sz="2400">
                <a:latin typeface="Times New Roman" panose="02020603050405020304" pitchFamily="18" charset="0"/>
              </a:rPr>
              <a:t>集的产生就是无穷次的迭代和精细化的结果，迭代产生大量的点并不满足一定的方程，而是产生一种行为。</a:t>
            </a:r>
          </a:p>
          <a:p>
            <a:pPr>
              <a:lnSpc>
                <a:spcPct val="90000"/>
              </a:lnSpc>
            </a:pPr>
            <a:r>
              <a:rPr lang="zh-CN" altLang="en-US" sz="2400">
                <a:latin typeface="Times New Roman" panose="02020603050405020304" pitchFamily="18" charset="0"/>
              </a:rPr>
              <a:t>跨越尺度极其深渊，具有无穷复杂的边界。它的内部不是连通的，而是由众多的块片组成，它们或是大心形线、圆周</a:t>
            </a:r>
            <a:r>
              <a:rPr lang="en-US" altLang="zh-CN" sz="2400">
                <a:latin typeface="Times New Roman" panose="02020603050405020304" pitchFamily="18" charset="0"/>
              </a:rPr>
              <a:t>(</a:t>
            </a:r>
            <a:r>
              <a:rPr lang="zh-CN" altLang="en-US" sz="2400">
                <a:latin typeface="Times New Roman" panose="02020603050405020304" pitchFamily="18" charset="0"/>
              </a:rPr>
              <a:t>一个心脏形的曲线</a:t>
            </a:r>
            <a:r>
              <a:rPr lang="en-US" altLang="zh-CN" sz="2400">
                <a:latin typeface="Times New Roman" panose="02020603050405020304" pitchFamily="18" charset="0"/>
              </a:rPr>
              <a:t>)</a:t>
            </a:r>
            <a:r>
              <a:rPr lang="zh-CN" altLang="en-US" sz="2400">
                <a:latin typeface="Times New Roman" panose="02020603050405020304" pitchFamily="18" charset="0"/>
              </a:rPr>
              <a:t>，或更小的和变形的心形线和圆周所界住的区域，其数无穷。</a:t>
            </a:r>
          </a:p>
          <a:p>
            <a:pPr>
              <a:lnSpc>
                <a:spcPct val="90000"/>
              </a:lnSpc>
              <a:buFont typeface="Wingdings" panose="05000000000000000000" pitchFamily="2" charset="2"/>
              <a:buNone/>
            </a:pPr>
            <a:endParaRPr lang="en-US" altLang="zh-CN"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b="1" dirty="0"/>
          </a:p>
        </p:txBody>
      </p:sp>
      <p:sp>
        <p:nvSpPr>
          <p:cNvPr id="158723" name="Rectangle 3"/>
          <p:cNvSpPr>
            <a:spLocks noGrp="1" noChangeArrowheads="1"/>
          </p:cNvSpPr>
          <p:nvPr>
            <p:ph type="body" idx="1"/>
          </p:nvPr>
        </p:nvSpPr>
        <p:spPr>
          <a:xfrm>
            <a:off x="228600" y="1752600"/>
            <a:ext cx="7543800" cy="4114800"/>
          </a:xfrm>
        </p:spPr>
        <p:txBody>
          <a:bodyPr/>
          <a:lstStyle/>
          <a:p>
            <a:pPr>
              <a:lnSpc>
                <a:spcPct val="90000"/>
              </a:lnSpc>
              <a:buFont typeface="Wingdings" panose="05000000000000000000" pitchFamily="2" charset="2"/>
              <a:buNone/>
            </a:pPr>
            <a:r>
              <a:rPr lang="en-US" altLang="zh-CN" sz="2800" dirty="0" smtClean="0"/>
              <a:t>C</a:t>
            </a:r>
            <a:r>
              <a:rPr lang="zh-CN" altLang="en-US" sz="2800" dirty="0" smtClean="0"/>
              <a:t>语言程序：</a:t>
            </a:r>
            <a:endParaRPr lang="zh-CN" altLang="en-US" sz="2800" dirty="0"/>
          </a:p>
          <a:p>
            <a:pPr>
              <a:lnSpc>
                <a:spcPct val="90000"/>
              </a:lnSpc>
              <a:buFont typeface="Wingdings" panose="05000000000000000000" pitchFamily="2" charset="2"/>
              <a:buNone/>
            </a:pPr>
            <a:endParaRPr lang="en-US" altLang="zh-CN" sz="24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607699" y="1828800"/>
            <a:ext cx="4400550" cy="762000"/>
          </a:xfrm>
          <a:prstGeom prst="rect">
            <a:avLst/>
          </a:prstGeom>
        </p:spPr>
      </p:pic>
      <p:pic>
        <p:nvPicPr>
          <p:cNvPr id="3" name="图片 2"/>
          <p:cNvPicPr>
            <a:picLocks noChangeAspect="1"/>
          </p:cNvPicPr>
          <p:nvPr/>
        </p:nvPicPr>
        <p:blipFill>
          <a:blip r:embed="rId3"/>
          <a:stretch>
            <a:fillRect/>
          </a:stretch>
        </p:blipFill>
        <p:spPr>
          <a:xfrm>
            <a:off x="866929" y="2739666"/>
            <a:ext cx="7115175" cy="2676525"/>
          </a:xfrm>
          <a:prstGeom prst="rect">
            <a:avLst/>
          </a:prstGeom>
        </p:spPr>
      </p:pic>
    </p:spTree>
    <p:extLst>
      <p:ext uri="{BB962C8B-B14F-4D97-AF65-F5344CB8AC3E}">
        <p14:creationId xmlns:p14="http://schemas.microsoft.com/office/powerpoint/2010/main" val="1768509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66662" y="650133"/>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b="1" dirty="0"/>
          </a:p>
        </p:txBody>
      </p:sp>
      <p:pic>
        <p:nvPicPr>
          <p:cNvPr id="4" name="图片 3"/>
          <p:cNvPicPr>
            <a:picLocks noChangeAspect="1"/>
          </p:cNvPicPr>
          <p:nvPr/>
        </p:nvPicPr>
        <p:blipFill>
          <a:blip r:embed="rId2"/>
          <a:stretch>
            <a:fillRect/>
          </a:stretch>
        </p:blipFill>
        <p:spPr>
          <a:xfrm>
            <a:off x="0" y="828675"/>
            <a:ext cx="5068452" cy="4100409"/>
          </a:xfrm>
          <a:prstGeom prst="rect">
            <a:avLst/>
          </a:prstGeom>
        </p:spPr>
      </p:pic>
      <p:pic>
        <p:nvPicPr>
          <p:cNvPr id="5" name="图片 4"/>
          <p:cNvPicPr>
            <a:picLocks noChangeAspect="1"/>
          </p:cNvPicPr>
          <p:nvPr/>
        </p:nvPicPr>
        <p:blipFill>
          <a:blip r:embed="rId3"/>
          <a:stretch>
            <a:fillRect/>
          </a:stretch>
        </p:blipFill>
        <p:spPr>
          <a:xfrm>
            <a:off x="0" y="0"/>
            <a:ext cx="4133850" cy="828675"/>
          </a:xfrm>
          <a:prstGeom prst="rect">
            <a:avLst/>
          </a:prstGeom>
        </p:spPr>
      </p:pic>
      <p:pic>
        <p:nvPicPr>
          <p:cNvPr id="6" name="图片 5"/>
          <p:cNvPicPr>
            <a:picLocks noChangeAspect="1"/>
          </p:cNvPicPr>
          <p:nvPr/>
        </p:nvPicPr>
        <p:blipFill>
          <a:blip r:embed="rId4"/>
          <a:stretch>
            <a:fillRect/>
          </a:stretch>
        </p:blipFill>
        <p:spPr>
          <a:xfrm>
            <a:off x="3281386" y="3078653"/>
            <a:ext cx="5850680" cy="3700862"/>
          </a:xfrm>
          <a:prstGeom prst="rect">
            <a:avLst/>
          </a:prstGeom>
          <a:ln>
            <a:solidFill>
              <a:srgbClr val="FF0000"/>
            </a:solidFill>
          </a:ln>
        </p:spPr>
      </p:pic>
      <p:sp>
        <p:nvSpPr>
          <p:cNvPr id="7" name="圆角矩形标注 6"/>
          <p:cNvSpPr/>
          <p:nvPr/>
        </p:nvSpPr>
        <p:spPr bwMode="auto">
          <a:xfrm>
            <a:off x="4237703" y="828675"/>
            <a:ext cx="3608439" cy="583458"/>
          </a:xfrm>
          <a:prstGeom prst="wedgeRoundRectCallout">
            <a:avLst>
              <a:gd name="adj1" fmla="val -111055"/>
              <a:gd name="adj2" fmla="val 181853"/>
              <a:gd name="adj3" fmla="val 16667"/>
            </a:avLst>
          </a:prstGeom>
          <a:solidFill>
            <a:schemeClr val="tx2">
              <a:lumMod val="40000"/>
              <a:lumOff val="60000"/>
            </a:schemeClr>
          </a:solid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solidFill>
                    <a:srgbClr val="FF0000"/>
                  </a:solidFill>
                </a:ln>
                <a:solidFill>
                  <a:schemeClr val="tx2">
                    <a:lumMod val="40000"/>
                    <a:lumOff val="60000"/>
                  </a:schemeClr>
                </a:solidFill>
                <a:effectLst/>
                <a:latin typeface="+mj-ea"/>
                <a:ea typeface="+mj-ea"/>
              </a:rPr>
              <a:t>Cx</a:t>
            </a:r>
            <a:r>
              <a:rPr kumimoji="1" lang="zh-CN" altLang="en-US" sz="2400" b="0" i="0" u="none" strike="noStrike" cap="none" normalizeH="0" baseline="0" dirty="0" smtClean="0">
                <a:ln>
                  <a:solidFill>
                    <a:srgbClr val="FF0000"/>
                  </a:solidFill>
                </a:ln>
                <a:solidFill>
                  <a:schemeClr val="tx2">
                    <a:lumMod val="40000"/>
                    <a:lumOff val="60000"/>
                  </a:schemeClr>
                </a:solidFill>
                <a:effectLst/>
                <a:latin typeface="+mj-ea"/>
                <a:ea typeface="+mj-ea"/>
              </a:rPr>
              <a:t>和</a:t>
            </a:r>
            <a:r>
              <a:rPr kumimoji="1" lang="en-US" altLang="zh-CN" sz="2400" b="0" i="0" u="none" strike="noStrike" cap="none" normalizeH="0" baseline="0" dirty="0" smtClean="0">
                <a:ln>
                  <a:solidFill>
                    <a:srgbClr val="FF0000"/>
                  </a:solidFill>
                </a:ln>
                <a:solidFill>
                  <a:schemeClr val="tx2">
                    <a:lumMod val="40000"/>
                    <a:lumOff val="60000"/>
                  </a:schemeClr>
                </a:solidFill>
                <a:effectLst/>
                <a:latin typeface="+mj-ea"/>
                <a:ea typeface="+mj-ea"/>
              </a:rPr>
              <a:t>Cy</a:t>
            </a:r>
            <a:r>
              <a:rPr kumimoji="1" lang="zh-CN" altLang="en-US" sz="2400" b="0" i="0" u="none" strike="noStrike" cap="none" normalizeH="0" baseline="0" dirty="0" smtClean="0">
                <a:ln>
                  <a:solidFill>
                    <a:srgbClr val="FF0000"/>
                  </a:solidFill>
                </a:ln>
                <a:solidFill>
                  <a:schemeClr val="tx2">
                    <a:lumMod val="40000"/>
                    <a:lumOff val="60000"/>
                  </a:schemeClr>
                </a:solidFill>
                <a:effectLst/>
                <a:latin typeface="+mj-ea"/>
                <a:ea typeface="+mj-ea"/>
              </a:rPr>
              <a:t>决定了图集的范围</a:t>
            </a:r>
            <a:endParaRPr kumimoji="1" lang="zh-CN" altLang="en-US" sz="2400" b="0" i="0" u="none" strike="noStrike" cap="none" normalizeH="0" baseline="0" dirty="0" smtClean="0">
              <a:ln>
                <a:solidFill>
                  <a:srgbClr val="FF0000"/>
                </a:solidFill>
              </a:ln>
              <a:solidFill>
                <a:schemeClr val="tx2">
                  <a:lumMod val="40000"/>
                  <a:lumOff val="60000"/>
                </a:schemeClr>
              </a:solidFill>
              <a:effectLst/>
              <a:latin typeface="+mj-ea"/>
              <a:ea typeface="+mj-ea"/>
            </a:endParaRPr>
          </a:p>
        </p:txBody>
      </p:sp>
      <p:sp>
        <p:nvSpPr>
          <p:cNvPr id="11" name="圆角矩形标注 10"/>
          <p:cNvSpPr/>
          <p:nvPr/>
        </p:nvSpPr>
        <p:spPr bwMode="auto">
          <a:xfrm>
            <a:off x="5395811" y="2062266"/>
            <a:ext cx="3608439" cy="583458"/>
          </a:xfrm>
          <a:prstGeom prst="wedgeRoundRectCallout">
            <a:avLst>
              <a:gd name="adj1" fmla="val -19775"/>
              <a:gd name="adj2" fmla="val 518887"/>
              <a:gd name="adj3" fmla="val 16667"/>
            </a:avLst>
          </a:prstGeom>
          <a:solidFill>
            <a:schemeClr val="tx2">
              <a:lumMod val="40000"/>
              <a:lumOff val="60000"/>
            </a:schemeClr>
          </a:solid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solidFill>
                    <a:srgbClr val="FF0000"/>
                  </a:solidFill>
                </a:ln>
                <a:solidFill>
                  <a:schemeClr val="tx2">
                    <a:lumMod val="40000"/>
                    <a:lumOff val="60000"/>
                  </a:schemeClr>
                </a:solidFill>
                <a:effectLst/>
                <a:latin typeface="+mj-ea"/>
                <a:ea typeface="+mj-ea"/>
              </a:rPr>
              <a:t>这个值决定了该点的颜色</a:t>
            </a:r>
            <a:endParaRPr kumimoji="1" lang="zh-CN" altLang="en-US" sz="2400" b="0" i="0" u="none" strike="noStrike" cap="none" normalizeH="0" baseline="0" dirty="0" smtClean="0">
              <a:ln>
                <a:solidFill>
                  <a:srgbClr val="FF0000"/>
                </a:solidFill>
              </a:ln>
              <a:solidFill>
                <a:schemeClr val="tx2">
                  <a:lumMod val="40000"/>
                  <a:lumOff val="60000"/>
                </a:schemeClr>
              </a:solidFill>
              <a:effectLst/>
              <a:latin typeface="+mj-ea"/>
              <a:ea typeface="+mj-ea"/>
            </a:endParaRPr>
          </a:p>
        </p:txBody>
      </p:sp>
    </p:spTree>
    <p:extLst>
      <p:ext uri="{BB962C8B-B14F-4D97-AF65-F5344CB8AC3E}">
        <p14:creationId xmlns:p14="http://schemas.microsoft.com/office/powerpoint/2010/main" val="230960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9756B446-E929-493F-86E7-16F6E3AE20DD}" type="slidenum">
              <a:rPr lang="zh-CN" altLang="en-US"/>
              <a:pPr/>
              <a:t>58</a:t>
            </a:fld>
            <a:endParaRPr lang="en-US" altLang="zh-CN"/>
          </a:p>
        </p:txBody>
      </p:sp>
      <p:sp>
        <p:nvSpPr>
          <p:cNvPr id="499714" name="Rectangle 2"/>
          <p:cNvSpPr>
            <a:spLocks noGrp="1" noChangeArrowheads="1"/>
          </p:cNvSpPr>
          <p:nvPr>
            <p:ph type="title"/>
          </p:nvPr>
        </p:nvSpPr>
        <p:spPr>
          <a:xfrm>
            <a:off x="328613" y="175444"/>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499715"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499716" name="Picture 4" descr="benoit_mandelbrot_03"/>
          <p:cNvPicPr>
            <a:picLocks noChangeAspect="1" noChangeArrowheads="1"/>
          </p:cNvPicPr>
          <p:nvPr/>
        </p:nvPicPr>
        <p:blipFill rotWithShape="1">
          <a:blip r:embed="rId3">
            <a:extLst>
              <a:ext uri="{28A0092B-C50C-407E-A947-70E740481C1C}">
                <a14:useLocalDpi xmlns:a14="http://schemas.microsoft.com/office/drawing/2010/main" val="0"/>
              </a:ext>
            </a:extLst>
          </a:blip>
          <a:srcRect l="5515" t="-426" r="7681" b="426"/>
          <a:stretch/>
        </p:blipFill>
        <p:spPr bwMode="auto">
          <a:xfrm>
            <a:off x="807235" y="966022"/>
            <a:ext cx="7251718" cy="554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0289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908D1D58-E611-4D41-A2F2-E408BF739704}" type="slidenum">
              <a:rPr lang="zh-CN" altLang="en-US"/>
              <a:pPr/>
              <a:t>59</a:t>
            </a:fld>
            <a:endParaRPr lang="en-US" altLang="zh-CN"/>
          </a:p>
        </p:txBody>
      </p:sp>
      <p:sp>
        <p:nvSpPr>
          <p:cNvPr id="501762" name="Rectangle 2"/>
          <p:cNvSpPr>
            <a:spLocks noGrp="1" noChangeArrowheads="1"/>
          </p:cNvSpPr>
          <p:nvPr>
            <p:ph type="title"/>
          </p:nvPr>
        </p:nvSpPr>
        <p:spPr>
          <a:xfrm>
            <a:off x="258507" y="142210"/>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501763" name="Rectangle 3"/>
          <p:cNvSpPr>
            <a:spLocks noGrp="1" noChangeArrowheads="1"/>
          </p:cNvSpPr>
          <p:nvPr>
            <p:ph type="body" idx="1"/>
          </p:nvPr>
        </p:nvSpPr>
        <p:spPr>
          <a:xfrm>
            <a:off x="409263" y="2066200"/>
            <a:ext cx="8305293" cy="4277450"/>
          </a:xfrm>
        </p:spPr>
        <p:txBody>
          <a:bodyPr/>
          <a:lstStyle/>
          <a:p>
            <a:endParaRPr lang="zh-CN" altLang="en-US">
              <a:ea typeface="宋体" panose="02010600030101010101" pitchFamily="2" charset="-122"/>
            </a:endParaRPr>
          </a:p>
        </p:txBody>
      </p:sp>
      <p:pic>
        <p:nvPicPr>
          <p:cNvPr id="501764" name="Picture 4" descr="benoit_mandelbrot_04"/>
          <p:cNvPicPr>
            <a:picLocks noChangeAspect="1" noChangeArrowheads="1"/>
          </p:cNvPicPr>
          <p:nvPr/>
        </p:nvPicPr>
        <p:blipFill rotWithShape="1">
          <a:blip r:embed="rId3">
            <a:extLst>
              <a:ext uri="{28A0092B-C50C-407E-A947-70E740481C1C}">
                <a14:useLocalDpi xmlns:a14="http://schemas.microsoft.com/office/drawing/2010/main" val="0"/>
              </a:ext>
            </a:extLst>
          </a:blip>
          <a:srcRect l="5783" t="217" r="5820" b="-217"/>
          <a:stretch/>
        </p:blipFill>
        <p:spPr bwMode="auto">
          <a:xfrm>
            <a:off x="788788" y="904210"/>
            <a:ext cx="7342489" cy="549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41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zh-CN" altLang="en-US">
                <a:ea typeface="黑体" panose="02010609060101010101" pitchFamily="49" charset="-122"/>
              </a:rPr>
              <a:t>分形的应用领域</a:t>
            </a:r>
          </a:p>
        </p:txBody>
      </p:sp>
      <p:sp>
        <p:nvSpPr>
          <p:cNvPr id="172037" name="Rectangle 5"/>
          <p:cNvSpPr>
            <a:spLocks noGrp="1" noChangeArrowheads="1"/>
          </p:cNvSpPr>
          <p:nvPr>
            <p:ph type="body" idx="1"/>
          </p:nvPr>
        </p:nvSpPr>
        <p:spPr/>
        <p:txBody>
          <a:bodyPr/>
          <a:lstStyle/>
          <a:p>
            <a:r>
              <a:rPr lang="zh-CN" altLang="en-US"/>
              <a:t>物理学</a:t>
            </a:r>
            <a:r>
              <a:rPr lang="en-US" altLang="zh-CN">
                <a:latin typeface="Times New Roman" panose="02020603050405020304" pitchFamily="18" charset="0"/>
              </a:rPr>
              <a:t>——</a:t>
            </a:r>
            <a:r>
              <a:rPr lang="zh-CN" altLang="en-US"/>
              <a:t>如湍流的研究</a:t>
            </a:r>
          </a:p>
          <a:p>
            <a:r>
              <a:rPr lang="zh-CN" altLang="en-US"/>
              <a:t>气象学</a:t>
            </a:r>
            <a:r>
              <a:rPr lang="en-US" altLang="zh-CN">
                <a:latin typeface="Times New Roman" panose="02020603050405020304" pitchFamily="18" charset="0"/>
              </a:rPr>
              <a:t>——</a:t>
            </a:r>
            <a:r>
              <a:rPr lang="zh-CN" altLang="en-US"/>
              <a:t>如云系的形状</a:t>
            </a:r>
          </a:p>
          <a:p>
            <a:r>
              <a:rPr lang="zh-CN" altLang="en-US"/>
              <a:t>地貌学</a:t>
            </a:r>
            <a:r>
              <a:rPr lang="en-US" altLang="zh-CN">
                <a:latin typeface="Times New Roman" panose="02020603050405020304" pitchFamily="18" charset="0"/>
              </a:rPr>
              <a:t>——</a:t>
            </a:r>
            <a:r>
              <a:rPr lang="zh-CN" altLang="en-US"/>
              <a:t>如山川、地形、地貌的形态</a:t>
            </a:r>
          </a:p>
          <a:p>
            <a:r>
              <a:rPr lang="zh-CN" altLang="en-US"/>
              <a:t>图象处理</a:t>
            </a:r>
            <a:r>
              <a:rPr lang="en-US" altLang="zh-CN">
                <a:latin typeface="Times New Roman" panose="02020603050405020304" pitchFamily="18" charset="0"/>
              </a:rPr>
              <a:t>——</a:t>
            </a:r>
            <a:r>
              <a:rPr lang="zh-CN" altLang="en-US"/>
              <a:t>如图象压缩</a:t>
            </a:r>
          </a:p>
          <a:p>
            <a:r>
              <a:rPr lang="zh-CN" altLang="en-US"/>
              <a:t>美术</a:t>
            </a:r>
            <a:r>
              <a:rPr lang="en-US" altLang="zh-CN">
                <a:latin typeface="Times New Roman" panose="02020603050405020304" pitchFamily="18" charset="0"/>
              </a:rPr>
              <a:t>——</a:t>
            </a:r>
            <a:r>
              <a:rPr lang="zh-CN" altLang="en-US"/>
              <a:t>如分形艺术</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1489393E-90FD-487E-B88C-538B9A7B4F14}" type="slidenum">
              <a:rPr lang="zh-CN" altLang="en-US"/>
              <a:pPr/>
              <a:t>60</a:t>
            </a:fld>
            <a:endParaRPr lang="en-US" altLang="zh-CN"/>
          </a:p>
        </p:txBody>
      </p:sp>
      <p:sp>
        <p:nvSpPr>
          <p:cNvPr id="503810" name="Rectangle 2"/>
          <p:cNvSpPr>
            <a:spLocks noGrp="1" noChangeArrowheads="1"/>
          </p:cNvSpPr>
          <p:nvPr>
            <p:ph type="title"/>
          </p:nvPr>
        </p:nvSpPr>
        <p:spPr>
          <a:xfrm>
            <a:off x="317499" y="102881"/>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503811"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503812" name="Picture 4" descr="benoit_mandelbrot_05"/>
          <p:cNvPicPr>
            <a:picLocks noChangeAspect="1" noChangeArrowheads="1"/>
          </p:cNvPicPr>
          <p:nvPr/>
        </p:nvPicPr>
        <p:blipFill rotWithShape="1">
          <a:blip r:embed="rId3">
            <a:extLst>
              <a:ext uri="{28A0092B-C50C-407E-A947-70E740481C1C}">
                <a14:useLocalDpi xmlns:a14="http://schemas.microsoft.com/office/drawing/2010/main" val="0"/>
              </a:ext>
            </a:extLst>
          </a:blip>
          <a:srcRect l="5399" t="-1290" r="5574" b="1290"/>
          <a:stretch/>
        </p:blipFill>
        <p:spPr bwMode="auto">
          <a:xfrm>
            <a:off x="1026107" y="864881"/>
            <a:ext cx="7252653" cy="538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62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72F8B449-ABE5-405E-9208-C3B3010FB100}" type="slidenum">
              <a:rPr lang="zh-CN" altLang="en-US"/>
              <a:pPr/>
              <a:t>61</a:t>
            </a:fld>
            <a:endParaRPr lang="en-US" altLang="zh-CN"/>
          </a:p>
        </p:txBody>
      </p:sp>
      <p:sp>
        <p:nvSpPr>
          <p:cNvPr id="505858" name="Rectangle 2"/>
          <p:cNvSpPr>
            <a:spLocks noGrp="1" noChangeArrowheads="1"/>
          </p:cNvSpPr>
          <p:nvPr>
            <p:ph type="title"/>
          </p:nvPr>
        </p:nvSpPr>
        <p:spPr>
          <a:xfrm>
            <a:off x="258506" y="161875"/>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505859"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505860" name="Picture 4" descr="benoit_mandelbrot_06"/>
          <p:cNvPicPr>
            <a:picLocks noChangeAspect="1" noChangeArrowheads="1"/>
          </p:cNvPicPr>
          <p:nvPr/>
        </p:nvPicPr>
        <p:blipFill rotWithShape="1">
          <a:blip r:embed="rId3">
            <a:extLst>
              <a:ext uri="{28A0092B-C50C-407E-A947-70E740481C1C}">
                <a14:useLocalDpi xmlns:a14="http://schemas.microsoft.com/office/drawing/2010/main" val="0"/>
              </a:ext>
            </a:extLst>
          </a:blip>
          <a:srcRect l="5487" r="5464"/>
          <a:stretch/>
        </p:blipFill>
        <p:spPr bwMode="auto">
          <a:xfrm>
            <a:off x="911089" y="957930"/>
            <a:ext cx="7332421" cy="544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36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A889323B-9C15-4DA6-AC51-2CD8FE5E3411}" type="slidenum">
              <a:rPr lang="zh-CN" altLang="en-US"/>
              <a:pPr/>
              <a:t>62</a:t>
            </a:fld>
            <a:endParaRPr lang="en-US" altLang="zh-CN"/>
          </a:p>
        </p:txBody>
      </p:sp>
      <p:sp>
        <p:nvSpPr>
          <p:cNvPr id="507906" name="Rectangle 2"/>
          <p:cNvSpPr>
            <a:spLocks noGrp="1" noChangeArrowheads="1"/>
          </p:cNvSpPr>
          <p:nvPr>
            <p:ph type="title"/>
          </p:nvPr>
        </p:nvSpPr>
        <p:spPr>
          <a:xfrm>
            <a:off x="258506" y="161874"/>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507907" name="Rectangle 3"/>
          <p:cNvSpPr>
            <a:spLocks noGrp="1" noChangeArrowheads="1"/>
          </p:cNvSpPr>
          <p:nvPr>
            <p:ph type="body" idx="1"/>
          </p:nvPr>
        </p:nvSpPr>
        <p:spPr/>
        <p:txBody>
          <a:bodyPr/>
          <a:lstStyle/>
          <a:p>
            <a:endParaRPr lang="zh-CN" altLang="en-US" dirty="0">
              <a:ea typeface="宋体" panose="02010600030101010101" pitchFamily="2" charset="-122"/>
            </a:endParaRPr>
          </a:p>
        </p:txBody>
      </p:sp>
      <p:pic>
        <p:nvPicPr>
          <p:cNvPr id="507908" name="Picture 4" descr="benoit_mandelbrot_07"/>
          <p:cNvPicPr>
            <a:picLocks noChangeAspect="1" noChangeArrowheads="1"/>
          </p:cNvPicPr>
          <p:nvPr/>
        </p:nvPicPr>
        <p:blipFill rotWithShape="1">
          <a:blip r:embed="rId3">
            <a:extLst>
              <a:ext uri="{28A0092B-C50C-407E-A947-70E740481C1C}">
                <a14:useLocalDpi xmlns:a14="http://schemas.microsoft.com/office/drawing/2010/main" val="0"/>
              </a:ext>
            </a:extLst>
          </a:blip>
          <a:srcRect l="5600" r="5364"/>
          <a:stretch/>
        </p:blipFill>
        <p:spPr bwMode="auto">
          <a:xfrm>
            <a:off x="961281" y="923874"/>
            <a:ext cx="7232037" cy="537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4619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7B3D5309-C788-4558-A8AA-CC1FA12BAFD2}" type="slidenum">
              <a:rPr lang="zh-CN" altLang="en-US"/>
              <a:pPr/>
              <a:t>63</a:t>
            </a:fld>
            <a:endParaRPr lang="en-US" altLang="zh-CN"/>
          </a:p>
        </p:txBody>
      </p:sp>
      <p:sp>
        <p:nvSpPr>
          <p:cNvPr id="509954" name="Rectangle 2"/>
          <p:cNvSpPr>
            <a:spLocks noGrp="1" noChangeArrowheads="1"/>
          </p:cNvSpPr>
          <p:nvPr>
            <p:ph type="title"/>
          </p:nvPr>
        </p:nvSpPr>
        <p:spPr>
          <a:xfrm>
            <a:off x="328613" y="93049"/>
            <a:ext cx="8637588" cy="762000"/>
          </a:xfrm>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a:t>
            </a:r>
            <a:endParaRPr lang="zh-CN" altLang="en-US" dirty="0"/>
          </a:p>
        </p:txBody>
      </p:sp>
      <p:sp>
        <p:nvSpPr>
          <p:cNvPr id="509955"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509956" name="Picture 4" descr="benoit_mandelbrot_08"/>
          <p:cNvPicPr>
            <a:picLocks noChangeAspect="1" noChangeArrowheads="1"/>
          </p:cNvPicPr>
          <p:nvPr/>
        </p:nvPicPr>
        <p:blipFill rotWithShape="1">
          <a:blip r:embed="rId3">
            <a:extLst>
              <a:ext uri="{28A0092B-C50C-407E-A947-70E740481C1C}">
                <a14:useLocalDpi xmlns:a14="http://schemas.microsoft.com/office/drawing/2010/main" val="0"/>
              </a:ext>
            </a:extLst>
          </a:blip>
          <a:srcRect l="5585" t="-1505" r="5244" b="1505"/>
          <a:stretch/>
        </p:blipFill>
        <p:spPr bwMode="auto">
          <a:xfrm>
            <a:off x="1067281" y="855049"/>
            <a:ext cx="7321559" cy="542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9812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集的延伸</a:t>
            </a:r>
            <a:endParaRPr lang="zh-CN" altLang="en-US" b="1" dirty="0"/>
          </a:p>
        </p:txBody>
      </p:sp>
      <p:sp>
        <p:nvSpPr>
          <p:cNvPr id="159747" name="Rectangle 3"/>
          <p:cNvSpPr>
            <a:spLocks noGrp="1" noChangeArrowheads="1"/>
          </p:cNvSpPr>
          <p:nvPr>
            <p:ph type="body" sz="half" idx="1"/>
          </p:nvPr>
        </p:nvSpPr>
        <p:spPr>
          <a:xfrm>
            <a:off x="328613" y="1941513"/>
            <a:ext cx="8126412" cy="1295400"/>
          </a:xfrm>
        </p:spPr>
        <p:txBody>
          <a:bodyPr/>
          <a:lstStyle/>
          <a:p>
            <a:r>
              <a:rPr lang="zh-CN" altLang="en-US" sz="2400" b="1" dirty="0">
                <a:latin typeface="宋体" panose="02010600030101010101" pitchFamily="2" charset="-122"/>
              </a:rPr>
              <a:t>指数</a:t>
            </a:r>
            <a:r>
              <a:rPr lang="en-US" altLang="zh-CN" sz="2400" b="1" dirty="0">
                <a:latin typeface="宋体" panose="02010600030101010101" pitchFamily="2" charset="-122"/>
              </a:rPr>
              <a:t>α</a:t>
            </a:r>
            <a:r>
              <a:rPr lang="zh-CN" altLang="en-US" sz="2400" b="1" dirty="0">
                <a:latin typeface="宋体" panose="02010600030101010101" pitchFamily="2" charset="-122"/>
              </a:rPr>
              <a:t>的取值对</a:t>
            </a:r>
            <a:r>
              <a:rPr lang="en-US" altLang="zh-CN" sz="2400" b="1" dirty="0">
                <a:latin typeface="宋体" panose="02010600030101010101" pitchFamily="2" charset="-122"/>
              </a:rPr>
              <a:t>C</a:t>
            </a:r>
            <a:r>
              <a:rPr lang="zh-CN" altLang="en-US" sz="2400" b="1" dirty="0">
                <a:latin typeface="宋体" panose="02010600030101010101" pitchFamily="2" charset="-122"/>
              </a:rPr>
              <a:t>平面分形的影响</a:t>
            </a:r>
            <a:r>
              <a:rPr lang="zh-CN" altLang="en-US" sz="2400" dirty="0">
                <a:latin typeface="宋体" panose="02010600030101010101" pitchFamily="2" charset="-122"/>
              </a:rPr>
              <a:t/>
            </a:r>
            <a:br>
              <a:rPr lang="zh-CN" altLang="en-US" sz="2400" dirty="0">
                <a:latin typeface="宋体" panose="02010600030101010101" pitchFamily="2" charset="-122"/>
              </a:rPr>
            </a:br>
            <a:r>
              <a:rPr lang="zh-CN" altLang="en-US" sz="2400" dirty="0">
                <a:latin typeface="宋体" panose="02010600030101010101" pitchFamily="2" charset="-122"/>
              </a:rPr>
              <a:t>由复迭代变换</a:t>
            </a:r>
            <a:r>
              <a:rPr lang="en-US" altLang="zh-CN" sz="2400" dirty="0">
                <a:latin typeface="宋体" panose="02010600030101010101" pitchFamily="2" charset="-122"/>
              </a:rPr>
              <a:t>Z=Z</a:t>
            </a:r>
            <a:r>
              <a:rPr lang="en-US" altLang="zh-CN" sz="2400" baseline="30000" dirty="0">
                <a:latin typeface="宋体" panose="02010600030101010101" pitchFamily="2" charset="-122"/>
              </a:rPr>
              <a:t>α</a:t>
            </a:r>
            <a:r>
              <a:rPr lang="en-US" altLang="zh-CN" sz="2400" dirty="0">
                <a:latin typeface="宋体" panose="02010600030101010101" pitchFamily="2" charset="-122"/>
              </a:rPr>
              <a:t>+C</a:t>
            </a:r>
            <a:r>
              <a:rPr lang="zh-CN" altLang="en-US" sz="2400" dirty="0">
                <a:latin typeface="宋体" panose="02010600030101010101" pitchFamily="2" charset="-122"/>
              </a:rPr>
              <a:t>得到的分形图是与指数</a:t>
            </a:r>
            <a:r>
              <a:rPr lang="en-US" altLang="zh-CN" sz="2400" dirty="0">
                <a:latin typeface="宋体" panose="02010600030101010101" pitchFamily="2" charset="-122"/>
              </a:rPr>
              <a:t>α</a:t>
            </a:r>
            <a:r>
              <a:rPr lang="zh-CN" altLang="en-US" sz="2400" dirty="0">
                <a:latin typeface="宋体" panose="02010600030101010101" pitchFamily="2" charset="-122"/>
              </a:rPr>
              <a:t>的取值有关的。</a:t>
            </a:r>
            <a:r>
              <a:rPr lang="zh-CN" altLang="en-US" sz="2400" dirty="0"/>
              <a:t> </a:t>
            </a:r>
          </a:p>
          <a:p>
            <a:pPr>
              <a:buFont typeface="Wingdings" panose="05000000000000000000" pitchFamily="2" charset="2"/>
              <a:buNone/>
            </a:pPr>
            <a:endParaRPr lang="en-US" altLang="zh-CN" sz="2400" dirty="0"/>
          </a:p>
        </p:txBody>
      </p:sp>
      <p:pic>
        <p:nvPicPr>
          <p:cNvPr id="159748" name="Picture 4" descr="t33"/>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981200" y="3184525"/>
            <a:ext cx="4381500" cy="3260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zh-CN" b="1" dirty="0">
                <a:latin typeface="Times New Roman" panose="02020603050405020304" pitchFamily="18" charset="0"/>
              </a:rPr>
              <a:t>Mandelbrot</a:t>
            </a:r>
            <a:r>
              <a:rPr lang="zh-CN" altLang="en-US" b="1" dirty="0">
                <a:latin typeface="Times New Roman" panose="02020603050405020304" pitchFamily="18" charset="0"/>
              </a:rPr>
              <a:t>集与</a:t>
            </a:r>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60771" name="Rectangle 3"/>
          <p:cNvSpPr>
            <a:spLocks noGrp="1" noChangeArrowheads="1"/>
          </p:cNvSpPr>
          <p:nvPr>
            <p:ph type="body" sz="half" idx="1"/>
          </p:nvPr>
        </p:nvSpPr>
        <p:spPr>
          <a:xfrm>
            <a:off x="328613" y="1941513"/>
            <a:ext cx="4021137" cy="4114800"/>
          </a:xfrm>
        </p:spPr>
        <p:txBody>
          <a:bodyPr/>
          <a:lstStyle/>
          <a:p>
            <a:r>
              <a:rPr lang="en-US" altLang="zh-CN" sz="2800">
                <a:solidFill>
                  <a:srgbClr val="FFFFFF"/>
                </a:solidFill>
                <a:latin typeface="Times New Roman" panose="02020603050405020304" pitchFamily="18" charset="0"/>
                <a:ea typeface=""/>
                <a:cs typeface=""/>
              </a:rPr>
              <a:t>Julia</a:t>
            </a:r>
            <a:r>
              <a:rPr lang="zh-CN" altLang="en-US" sz="2800">
                <a:solidFill>
                  <a:srgbClr val="FFFFFF"/>
                </a:solidFill>
                <a:latin typeface="Times New Roman" panose="02020603050405020304" pitchFamily="18" charset="0"/>
                <a:ea typeface=""/>
                <a:cs typeface=""/>
              </a:rPr>
              <a:t>集合中的</a:t>
            </a:r>
            <a:r>
              <a:rPr lang="en-US" altLang="zh-CN" sz="2800">
                <a:solidFill>
                  <a:srgbClr val="FFFFFF"/>
                </a:solidFill>
                <a:latin typeface="Times New Roman" panose="02020603050405020304" pitchFamily="18" charset="0"/>
                <a:ea typeface=""/>
                <a:cs typeface=""/>
              </a:rPr>
              <a:t>C</a:t>
            </a:r>
            <a:r>
              <a:rPr lang="zh-CN" altLang="en-US" sz="2800">
                <a:solidFill>
                  <a:srgbClr val="FFFFFF"/>
                </a:solidFill>
                <a:latin typeface="Times New Roman" panose="02020603050405020304" pitchFamily="18" charset="0"/>
                <a:ea typeface=""/>
                <a:cs typeface=""/>
              </a:rPr>
              <a:t>是一个常量，</a:t>
            </a:r>
            <a:r>
              <a:rPr lang="en-US" altLang="zh-CN" sz="2800">
                <a:solidFill>
                  <a:srgbClr val="FFFFFF"/>
                </a:solidFill>
                <a:latin typeface="Times New Roman" panose="02020603050405020304" pitchFamily="18" charset="0"/>
              </a:rPr>
              <a:t>Z</a:t>
            </a:r>
            <a:r>
              <a:rPr lang="zh-CN" altLang="en-US" sz="2800">
                <a:solidFill>
                  <a:srgbClr val="FFFFFF"/>
                </a:solidFill>
                <a:latin typeface="Times New Roman" panose="02020603050405020304" pitchFamily="18" charset="0"/>
              </a:rPr>
              <a:t>作为原始点进行迭代；</a:t>
            </a:r>
            <a:r>
              <a:rPr lang="zh-CN" altLang="en-US" sz="2800">
                <a:solidFill>
                  <a:srgbClr val="FFFFFF"/>
                </a:solidFill>
                <a:latin typeface="Times New Roman" panose="02020603050405020304" pitchFamily="18" charset="0"/>
                <a:ea typeface=""/>
                <a:cs typeface=""/>
              </a:rPr>
              <a:t>而</a:t>
            </a:r>
            <a:br>
              <a:rPr lang="zh-CN" altLang="en-US" sz="2800">
                <a:solidFill>
                  <a:srgbClr val="FFFFFF"/>
                </a:solidFill>
                <a:latin typeface="Times New Roman" panose="02020603050405020304" pitchFamily="18" charset="0"/>
                <a:ea typeface=""/>
                <a:cs typeface=""/>
              </a:rPr>
            </a:br>
            <a:r>
              <a:rPr lang="en-US" altLang="zh-CN" sz="2800">
                <a:solidFill>
                  <a:srgbClr val="FFFFFF"/>
                </a:solidFill>
                <a:latin typeface="Times New Roman" panose="02020603050405020304" pitchFamily="18" charset="0"/>
                <a:ea typeface=""/>
                <a:cs typeface=""/>
              </a:rPr>
              <a:t>Mandelbrot</a:t>
            </a:r>
            <a:r>
              <a:rPr lang="zh-CN" altLang="en-US" sz="2800">
                <a:solidFill>
                  <a:srgbClr val="FFFFFF"/>
                </a:solidFill>
                <a:latin typeface="Times New Roman" panose="02020603050405020304" pitchFamily="18" charset="0"/>
                <a:ea typeface=""/>
                <a:cs typeface=""/>
              </a:rPr>
              <a:t>集合</a:t>
            </a:r>
            <a:r>
              <a:rPr lang="zh-CN" altLang="en-US" sz="2800">
                <a:solidFill>
                  <a:srgbClr val="FFFFFF"/>
                </a:solidFill>
                <a:latin typeface="Times New Roman" panose="02020603050405020304" pitchFamily="18" charset="0"/>
              </a:rPr>
              <a:t>是用不同的</a:t>
            </a:r>
            <a:r>
              <a:rPr lang="en-US" altLang="zh-CN" sz="2800">
                <a:solidFill>
                  <a:srgbClr val="FFFFFF"/>
                </a:solidFill>
                <a:latin typeface="Times New Roman" panose="02020603050405020304" pitchFamily="18" charset="0"/>
                <a:ea typeface=""/>
                <a:cs typeface=""/>
              </a:rPr>
              <a:t>C</a:t>
            </a:r>
            <a:r>
              <a:rPr lang="zh-CN" altLang="en-US" sz="2800">
                <a:solidFill>
                  <a:srgbClr val="FFFFFF"/>
                </a:solidFill>
                <a:latin typeface="Times New Roman" panose="02020603050405020304" pitchFamily="18" charset="0"/>
              </a:rPr>
              <a:t>值反复进行迭代。</a:t>
            </a:r>
          </a:p>
          <a:p>
            <a:r>
              <a:rPr lang="en-US" altLang="zh-CN" sz="2800">
                <a:solidFill>
                  <a:srgbClr val="FFFFFF"/>
                </a:solidFill>
                <a:latin typeface="Times New Roman" panose="02020603050405020304" pitchFamily="18" charset="0"/>
              </a:rPr>
              <a:t>Mandelbrot</a:t>
            </a:r>
            <a:r>
              <a:rPr lang="zh-CN" altLang="en-US" sz="2800">
                <a:solidFill>
                  <a:srgbClr val="FFFFFF"/>
                </a:solidFill>
                <a:latin typeface="Times New Roman" panose="02020603050405020304" pitchFamily="18" charset="0"/>
              </a:rPr>
              <a:t>集概括了所有可能的</a:t>
            </a:r>
            <a:r>
              <a:rPr lang="en-US" altLang="zh-CN" sz="2800">
                <a:solidFill>
                  <a:srgbClr val="FFFFFF"/>
                </a:solidFill>
                <a:latin typeface="Times New Roman" panose="02020603050405020304" pitchFamily="18" charset="0"/>
              </a:rPr>
              <a:t>Julia</a:t>
            </a:r>
            <a:r>
              <a:rPr lang="zh-CN" altLang="en-US" sz="2800">
                <a:solidFill>
                  <a:srgbClr val="FFFFFF"/>
                </a:solidFill>
                <a:latin typeface="Times New Roman" panose="02020603050405020304" pitchFamily="18" charset="0"/>
              </a:rPr>
              <a:t>集，它是无穷数量的</a:t>
            </a:r>
            <a:r>
              <a:rPr lang="en-US" altLang="zh-CN" sz="2800">
                <a:solidFill>
                  <a:srgbClr val="FFFFFF"/>
                </a:solidFill>
                <a:latin typeface="Times New Roman" panose="02020603050405020304" pitchFamily="18" charset="0"/>
              </a:rPr>
              <a:t>Julia</a:t>
            </a:r>
            <a:r>
              <a:rPr lang="zh-CN" altLang="en-US" sz="2800">
                <a:solidFill>
                  <a:srgbClr val="FFFFFF"/>
                </a:solidFill>
                <a:latin typeface="Times New Roman" panose="02020603050405020304" pitchFamily="18" charset="0"/>
              </a:rPr>
              <a:t>集的直观的图解目录表。</a:t>
            </a:r>
            <a:r>
              <a:rPr lang="zh-CN" altLang="en-US" sz="2800">
                <a:solidFill>
                  <a:srgbClr val="000000"/>
                </a:solidFill>
                <a:latin typeface="Times New Roman" panose="02020603050405020304" pitchFamily="18" charset="0"/>
                <a:ea typeface=""/>
                <a:cs typeface=""/>
              </a:rPr>
              <a:t> </a:t>
            </a:r>
            <a:endParaRPr lang="zh-CN" altLang="en-US" sz="2800">
              <a:latin typeface="Times New Roman" panose="02020603050405020304" pitchFamily="18" charset="0"/>
            </a:endParaRPr>
          </a:p>
        </p:txBody>
      </p:sp>
      <p:pic>
        <p:nvPicPr>
          <p:cNvPr id="160772" name="Picture 4" descr="7"/>
          <p:cNvPicPr>
            <a:picLocks noGrp="1" noChangeAspect="1" noChangeArrowheads="1"/>
          </p:cNvPicPr>
          <p:nvPr>
            <p:ph type="clipArt" sz="half" idx="2"/>
          </p:nvPr>
        </p:nvPicPr>
        <p:blipFill>
          <a:blip r:embed="rId2" cstate="print">
            <a:extLst>
              <a:ext uri="{28A0092B-C50C-407E-A947-70E740481C1C}">
                <a14:useLocalDpi xmlns:a14="http://schemas.microsoft.com/office/drawing/2010/main" val="0"/>
              </a:ext>
            </a:extLst>
          </a:blip>
          <a:srcRect/>
          <a:stretch>
            <a:fillRect/>
          </a:stretch>
        </p:blipFill>
        <p:spPr>
          <a:xfrm>
            <a:off x="4522788" y="2043113"/>
            <a:ext cx="4394200" cy="3605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zh-CN" altLang="en-US" b="1" dirty="0"/>
              <a:t>迭代函数系统模型</a:t>
            </a:r>
          </a:p>
        </p:txBody>
      </p:sp>
      <p:sp>
        <p:nvSpPr>
          <p:cNvPr id="145411"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b="1" dirty="0">
                <a:latin typeface="Times New Roman" panose="02020603050405020304" pitchFamily="18" charset="0"/>
              </a:rPr>
              <a:t>Julia</a:t>
            </a:r>
            <a:r>
              <a:rPr lang="zh-CN" altLang="en-US" sz="2800" b="1" dirty="0">
                <a:latin typeface="Times New Roman" panose="02020603050405020304" pitchFamily="18" charset="0"/>
              </a:rPr>
              <a:t>集</a:t>
            </a:r>
          </a:p>
          <a:p>
            <a:pPr>
              <a:buFont typeface="Wingdings" panose="05000000000000000000" pitchFamily="2" charset="2"/>
              <a:buNone/>
            </a:pPr>
            <a:endParaRPr lang="zh-CN" altLang="en-US" sz="2400" dirty="0">
              <a:latin typeface="Times New Roman" panose="02020603050405020304" pitchFamily="18" charset="0"/>
            </a:endParaRPr>
          </a:p>
          <a:p>
            <a:pPr>
              <a:buFont typeface="Wingdings" panose="05000000000000000000" pitchFamily="2" charset="2"/>
              <a:buNone/>
            </a:pPr>
            <a:r>
              <a:rPr lang="zh-CN" altLang="en-US" sz="2400" dirty="0">
                <a:latin typeface="Times New Roman" panose="02020603050405020304" pitchFamily="18" charset="0"/>
              </a:rPr>
              <a:t>产生方式：</a:t>
            </a:r>
          </a:p>
          <a:p>
            <a:pPr>
              <a:buFont typeface="Wingdings" panose="05000000000000000000" pitchFamily="2" charset="2"/>
              <a:buNone/>
            </a:pPr>
            <a:r>
              <a:rPr lang="zh-CN" altLang="en-US" sz="2400" dirty="0">
                <a:latin typeface="Times New Roman" panose="02020603050405020304" pitchFamily="18" charset="0"/>
              </a:rPr>
              <a:t>    在复平面</a:t>
            </a:r>
            <a:r>
              <a:rPr lang="en-US" altLang="zh-CN" sz="2400" dirty="0">
                <a:latin typeface="Times New Roman" panose="02020603050405020304" pitchFamily="18" charset="0"/>
              </a:rPr>
              <a:t>C</a:t>
            </a:r>
            <a:r>
              <a:rPr lang="zh-CN" altLang="en-US" sz="2400" dirty="0">
                <a:latin typeface="Times New Roman" panose="02020603050405020304" pitchFamily="18" charset="0"/>
              </a:rPr>
              <a:t>上，由一个带有常数</a:t>
            </a:r>
            <a:r>
              <a:rPr lang="en-US" altLang="zh-CN" sz="2400" dirty="0">
                <a:latin typeface="Times New Roman" panose="02020603050405020304" pitchFamily="18" charset="0"/>
              </a:rPr>
              <a:t>c</a:t>
            </a:r>
            <a:r>
              <a:rPr lang="zh-CN" altLang="en-US" sz="2400" dirty="0">
                <a:latin typeface="Times New Roman" panose="02020603050405020304" pitchFamily="18" charset="0"/>
              </a:rPr>
              <a:t>的复变函数</a:t>
            </a:r>
          </a:p>
          <a:p>
            <a:pPr>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f</a:t>
            </a:r>
            <a:r>
              <a:rPr lang="zh-CN" altLang="en-US" sz="2400" dirty="0">
                <a:latin typeface="Times New Roman" panose="02020603050405020304" pitchFamily="18" charset="0"/>
              </a:rPr>
              <a:t>（</a:t>
            </a:r>
            <a:r>
              <a:rPr lang="en-US" altLang="zh-CN" sz="2400" dirty="0">
                <a:latin typeface="Times New Roman" panose="02020603050405020304" pitchFamily="18" charset="0"/>
              </a:rPr>
              <a:t>z</a:t>
            </a:r>
            <a:r>
              <a:rPr lang="zh-CN" altLang="en-US" sz="2400" dirty="0">
                <a:latin typeface="Times New Roman" panose="02020603050405020304" pitchFamily="18" charset="0"/>
              </a:rPr>
              <a:t>）的迭代生成</a:t>
            </a:r>
            <a:r>
              <a:rPr lang="zh-CN" altLang="en-US" sz="2400" b="1" dirty="0">
                <a:latin typeface="Times New Roman" panose="02020603050405020304" pitchFamily="18" charset="0"/>
              </a:rPr>
              <a:t>。</a:t>
            </a:r>
          </a:p>
        </p:txBody>
      </p:sp>
      <p:pic>
        <p:nvPicPr>
          <p:cNvPr id="145412" name="Picture 4" descr="fenxing51"/>
          <p:cNvPicPr>
            <a:picLocks noGrp="1" noChangeAspect="1" noChangeArrowheads="1" noCrop="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516438" y="2589213"/>
            <a:ext cx="4021137" cy="2819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648229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46435" name="Rectangle 3"/>
          <p:cNvSpPr>
            <a:spLocks noGrp="1" noChangeArrowheads="1"/>
          </p:cNvSpPr>
          <p:nvPr>
            <p:ph type="body" idx="1"/>
          </p:nvPr>
        </p:nvSpPr>
        <p:spPr>
          <a:xfrm>
            <a:off x="228600" y="2057400"/>
            <a:ext cx="7543800" cy="4114800"/>
          </a:xfrm>
        </p:spPr>
        <p:txBody>
          <a:bodyPr/>
          <a:lstStyle/>
          <a:p>
            <a:pPr>
              <a:buFont typeface="Wingdings" panose="05000000000000000000" pitchFamily="2" charset="2"/>
              <a:buNone/>
            </a:pPr>
            <a:r>
              <a:rPr lang="en-US" altLang="zh-CN" sz="2400">
                <a:solidFill>
                  <a:srgbClr val="000000"/>
                </a:solidFill>
                <a:ea typeface=""/>
                <a:cs typeface=""/>
              </a:rPr>
              <a:t>    </a:t>
            </a:r>
            <a:r>
              <a:rPr lang="zh-CN" altLang="en-US" sz="2400">
                <a:solidFill>
                  <a:srgbClr val="FFFFFF"/>
                </a:solidFill>
                <a:ea typeface=""/>
                <a:cs typeface=""/>
              </a:rPr>
              <a:t>在复平面上，水平的轴线代表实数，垂直的轴线代表虚数。每个</a:t>
            </a:r>
            <a:r>
              <a:rPr lang="en-US" altLang="zh-CN" sz="2400">
                <a:solidFill>
                  <a:srgbClr val="FFFFFF"/>
                </a:solidFill>
                <a:ea typeface=""/>
                <a:cs typeface=""/>
              </a:rPr>
              <a:t>Julia</a:t>
            </a:r>
            <a:r>
              <a:rPr lang="zh-CN" altLang="en-US" sz="2400">
                <a:solidFill>
                  <a:srgbClr val="FFFFFF"/>
                </a:solidFill>
                <a:ea typeface=""/>
                <a:cs typeface=""/>
              </a:rPr>
              <a:t>集合（有无限多个点）都决定一个常数</a:t>
            </a:r>
            <a:r>
              <a:rPr lang="en-US" altLang="zh-CN" sz="2400">
                <a:solidFill>
                  <a:srgbClr val="FFFFFF"/>
                </a:solidFill>
                <a:ea typeface=""/>
                <a:cs typeface=""/>
              </a:rPr>
              <a:t>C</a:t>
            </a:r>
            <a:r>
              <a:rPr lang="zh-CN" altLang="en-US" sz="2400">
                <a:solidFill>
                  <a:srgbClr val="FFFFFF"/>
                </a:solidFill>
                <a:ea typeface=""/>
                <a:cs typeface=""/>
              </a:rPr>
              <a:t>，它是一个复数。在复平面上任意取一个点，其值是复数</a:t>
            </a:r>
            <a:r>
              <a:rPr lang="en-US" altLang="zh-CN" sz="2400">
                <a:solidFill>
                  <a:srgbClr val="FFFFFF"/>
                </a:solidFill>
                <a:ea typeface=""/>
                <a:cs typeface=""/>
              </a:rPr>
              <a:t>Z</a:t>
            </a:r>
            <a:r>
              <a:rPr lang="zh-CN" altLang="en-US" sz="2400">
                <a:solidFill>
                  <a:srgbClr val="FFFFFF"/>
                </a:solidFill>
                <a:ea typeface=""/>
                <a:cs typeface=""/>
              </a:rPr>
              <a:t>。将其代入下面方程中进行反复迭代运算：</a:t>
            </a:r>
            <a:br>
              <a:rPr lang="zh-CN" altLang="en-US" sz="2400">
                <a:solidFill>
                  <a:srgbClr val="FFFFFF"/>
                </a:solidFill>
                <a:ea typeface=""/>
                <a:cs typeface=""/>
              </a:rPr>
            </a:br>
            <a:r>
              <a:rPr lang="zh-CN" altLang="en-US" sz="2400">
                <a:solidFill>
                  <a:srgbClr val="FFFFFF"/>
                </a:solidFill>
                <a:latin typeface="Times New Roman" panose="02020603050405020304" pitchFamily="18" charset="0"/>
                <a:ea typeface=""/>
                <a:cs typeface=""/>
              </a:rPr>
              <a:t> </a:t>
            </a:r>
            <a:r>
              <a:rPr lang="zh-CN" altLang="en-US" sz="2400">
                <a:solidFill>
                  <a:srgbClr val="FFFFFF"/>
                </a:solidFill>
                <a:ea typeface=""/>
                <a:cs typeface=""/>
              </a:rPr>
              <a:t>           </a:t>
            </a:r>
            <a:r>
              <a:rPr lang="en-US" altLang="zh-CN" sz="2400">
                <a:solidFill>
                  <a:srgbClr val="FFFFFF"/>
                </a:solidFill>
                <a:ea typeface=""/>
                <a:cs typeface=""/>
              </a:rPr>
              <a:t>Z</a:t>
            </a:r>
            <a:r>
              <a:rPr lang="en-US" altLang="zh-CN" sz="2400" baseline="-25000">
                <a:solidFill>
                  <a:srgbClr val="FFFFFF"/>
                </a:solidFill>
                <a:ea typeface=""/>
                <a:cs typeface=""/>
              </a:rPr>
              <a:t>n+1</a:t>
            </a:r>
            <a:r>
              <a:rPr lang="en-US" altLang="zh-CN" sz="2400">
                <a:solidFill>
                  <a:srgbClr val="FFFFFF"/>
                </a:solidFill>
                <a:ea typeface=""/>
                <a:cs typeface=""/>
              </a:rPr>
              <a:t>=Z</a:t>
            </a:r>
            <a:r>
              <a:rPr lang="en-US" altLang="zh-CN" sz="2400" baseline="-25000">
                <a:solidFill>
                  <a:srgbClr val="FFFFFF"/>
                </a:solidFill>
                <a:ea typeface=""/>
                <a:cs typeface=""/>
              </a:rPr>
              <a:t>n</a:t>
            </a:r>
            <a:r>
              <a:rPr lang="en-US" altLang="zh-CN" sz="2400" baseline="30000">
                <a:solidFill>
                  <a:srgbClr val="FFFFFF"/>
                </a:solidFill>
                <a:ea typeface=""/>
                <a:cs typeface=""/>
              </a:rPr>
              <a:t>2</a:t>
            </a:r>
            <a:r>
              <a:rPr lang="en-US" altLang="zh-CN" sz="2400">
                <a:solidFill>
                  <a:srgbClr val="FFFFFF"/>
                </a:solidFill>
                <a:ea typeface=""/>
                <a:cs typeface=""/>
              </a:rPr>
              <a:t>+c</a:t>
            </a:r>
            <a:r>
              <a:rPr lang="en-US" altLang="zh-CN" sz="2400">
                <a:solidFill>
                  <a:srgbClr val="FFFFFF"/>
                </a:solidFill>
                <a:latin typeface="Times New Roman" panose="02020603050405020304" pitchFamily="18" charset="0"/>
                <a:ea typeface=""/>
                <a:cs typeface=""/>
              </a:rPr>
              <a:t> </a:t>
            </a:r>
            <a:r>
              <a:rPr lang="en-US" altLang="zh-CN" sz="2400">
                <a:solidFill>
                  <a:srgbClr val="FFFFFF"/>
                </a:solidFill>
                <a:ea typeface=""/>
                <a:cs typeface=""/>
              </a:rPr>
              <a:t/>
            </a:r>
            <a:br>
              <a:rPr lang="en-US" altLang="zh-CN" sz="2400">
                <a:solidFill>
                  <a:srgbClr val="FFFFFF"/>
                </a:solidFill>
                <a:ea typeface=""/>
                <a:cs typeface=""/>
              </a:rPr>
            </a:br>
            <a:r>
              <a:rPr lang="zh-CN" altLang="en-US" sz="2400">
                <a:solidFill>
                  <a:srgbClr val="FFFFFF"/>
                </a:solidFill>
                <a:ea typeface=""/>
                <a:cs typeface=""/>
              </a:rPr>
              <a:t>就是说，用旧的</a:t>
            </a:r>
            <a:r>
              <a:rPr lang="en-US" altLang="zh-CN" sz="2400">
                <a:solidFill>
                  <a:srgbClr val="FFFFFF"/>
                </a:solidFill>
                <a:ea typeface=""/>
                <a:cs typeface=""/>
              </a:rPr>
              <a:t>Z</a:t>
            </a:r>
            <a:r>
              <a:rPr lang="zh-CN" altLang="en-US" sz="2400">
                <a:solidFill>
                  <a:srgbClr val="FFFFFF"/>
                </a:solidFill>
                <a:ea typeface=""/>
                <a:cs typeface=""/>
              </a:rPr>
              <a:t>自乘再加上</a:t>
            </a:r>
            <a:r>
              <a:rPr lang="en-US" altLang="zh-CN" sz="2400">
                <a:solidFill>
                  <a:srgbClr val="FFFFFF"/>
                </a:solidFill>
                <a:ea typeface=""/>
                <a:cs typeface=""/>
              </a:rPr>
              <a:t>C</a:t>
            </a:r>
            <a:r>
              <a:rPr lang="zh-CN" altLang="en-US" sz="2400">
                <a:solidFill>
                  <a:srgbClr val="FFFFFF"/>
                </a:solidFill>
                <a:ea typeface=""/>
                <a:cs typeface=""/>
              </a:rPr>
              <a:t>后的结果作为新的</a:t>
            </a:r>
            <a:r>
              <a:rPr lang="en-US" altLang="zh-CN" sz="2400">
                <a:solidFill>
                  <a:srgbClr val="FFFFFF"/>
                </a:solidFill>
                <a:ea typeface=""/>
                <a:cs typeface=""/>
              </a:rPr>
              <a:t>Z</a:t>
            </a:r>
            <a:r>
              <a:rPr lang="zh-CN" altLang="en-US" sz="2400">
                <a:solidFill>
                  <a:srgbClr val="FFFFFF"/>
                </a:solidFill>
                <a:ea typeface=""/>
                <a:cs typeface=""/>
              </a:rPr>
              <a:t>。再把新的</a:t>
            </a:r>
            <a:r>
              <a:rPr lang="en-US" altLang="zh-CN" sz="2400">
                <a:solidFill>
                  <a:srgbClr val="FFFFFF"/>
                </a:solidFill>
                <a:ea typeface=""/>
                <a:cs typeface=""/>
              </a:rPr>
              <a:t>Z</a:t>
            </a:r>
            <a:r>
              <a:rPr lang="zh-CN" altLang="en-US" sz="2400">
                <a:solidFill>
                  <a:srgbClr val="FFFFFF"/>
                </a:solidFill>
                <a:ea typeface=""/>
                <a:cs typeface=""/>
              </a:rPr>
              <a:t>作为旧的</a:t>
            </a:r>
            <a:r>
              <a:rPr lang="en-US" altLang="zh-CN" sz="2400">
                <a:solidFill>
                  <a:srgbClr val="FFFFFF"/>
                </a:solidFill>
                <a:ea typeface=""/>
                <a:cs typeface=""/>
              </a:rPr>
              <a:t>Z</a:t>
            </a:r>
            <a:r>
              <a:rPr lang="zh-CN" altLang="en-US" sz="2400">
                <a:solidFill>
                  <a:srgbClr val="FFFFFF"/>
                </a:solidFill>
                <a:ea typeface=""/>
                <a:cs typeface=""/>
              </a:rPr>
              <a:t>，重复运算。  </a:t>
            </a:r>
          </a:p>
          <a:p>
            <a:pPr>
              <a:buFont typeface="Wingdings" panose="05000000000000000000" pitchFamily="2" charset="2"/>
              <a:buNone/>
            </a:pPr>
            <a:endParaRPr lang="en-US" altLang="zh-CN" sz="2400">
              <a:solidFill>
                <a:srgbClr val="FFFFFF"/>
              </a:solidFill>
            </a:endParaRPr>
          </a:p>
        </p:txBody>
      </p:sp>
    </p:spTree>
    <p:extLst>
      <p:ext uri="{BB962C8B-B14F-4D97-AF65-F5344CB8AC3E}">
        <p14:creationId xmlns:p14="http://schemas.microsoft.com/office/powerpoint/2010/main" val="605009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47459" name="Rectangle 3"/>
          <p:cNvSpPr>
            <a:spLocks noGrp="1" noChangeArrowheads="1"/>
          </p:cNvSpPr>
          <p:nvPr>
            <p:ph type="body" sz="half" idx="1"/>
          </p:nvPr>
        </p:nvSpPr>
        <p:spPr>
          <a:xfrm>
            <a:off x="328613" y="1941513"/>
            <a:ext cx="4021137" cy="4114800"/>
          </a:xfrm>
        </p:spPr>
        <p:txBody>
          <a:bodyPr/>
          <a:lstStyle/>
          <a:p>
            <a:endParaRPr lang="zh-CN" altLang="zh-CN" sz="2800"/>
          </a:p>
        </p:txBody>
      </p:sp>
      <p:pic>
        <p:nvPicPr>
          <p:cNvPr id="147460" name="Picture 4" descr="fenxin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2286000"/>
            <a:ext cx="38862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47461" name="Picture 5" descr="fenxing"/>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516438" y="2322513"/>
            <a:ext cx="4021137" cy="3062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307462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48483" name="Rectangle 3"/>
          <p:cNvSpPr>
            <a:spLocks noGrp="1" noChangeArrowheads="1"/>
          </p:cNvSpPr>
          <p:nvPr>
            <p:ph type="body" sz="half" idx="1"/>
          </p:nvPr>
        </p:nvSpPr>
        <p:spPr>
          <a:xfrm>
            <a:off x="328613" y="1941513"/>
            <a:ext cx="2901950" cy="4114800"/>
          </a:xfrm>
        </p:spPr>
        <p:txBody>
          <a:bodyPr/>
          <a:lstStyle/>
          <a:p>
            <a:pPr>
              <a:buFont typeface="Wingdings" panose="05000000000000000000" pitchFamily="2" charset="2"/>
              <a:buNone/>
            </a:pPr>
            <a:endParaRPr lang="en-US" altLang="zh-CN" sz="2800"/>
          </a:p>
          <a:p>
            <a:pPr>
              <a:buFont typeface="Wingdings" panose="05000000000000000000" pitchFamily="2" charset="2"/>
              <a:buNone/>
            </a:pPr>
            <a:r>
              <a:rPr lang="en-US" altLang="zh-CN" sz="2800">
                <a:latin typeface="Times New Roman" panose="02020603050405020304" pitchFamily="18" charset="0"/>
              </a:rPr>
              <a:t>    F(z)=z</a:t>
            </a:r>
            <a:r>
              <a:rPr lang="en-US" altLang="zh-CN" sz="2800" baseline="30000">
                <a:latin typeface="Times New Roman" panose="02020603050405020304" pitchFamily="18" charset="0"/>
              </a:rPr>
              <a:t>2</a:t>
            </a:r>
            <a:r>
              <a:rPr lang="en-US" altLang="zh-CN" sz="2800">
                <a:latin typeface="Times New Roman" panose="02020603050405020304" pitchFamily="18" charset="0"/>
              </a:rPr>
              <a:t>+c</a:t>
            </a:r>
          </a:p>
          <a:p>
            <a:pPr>
              <a:buFont typeface="Wingdings" panose="05000000000000000000" pitchFamily="2" charset="2"/>
              <a:buNone/>
            </a:pPr>
            <a:endParaRPr lang="en-US" altLang="zh-CN" sz="2800"/>
          </a:p>
          <a:p>
            <a:pPr>
              <a:buFont typeface="Wingdings" panose="05000000000000000000" pitchFamily="2" charset="2"/>
              <a:buNone/>
            </a:pPr>
            <a:r>
              <a:rPr lang="en-US" altLang="zh-CN" sz="2800"/>
              <a:t>    </a:t>
            </a:r>
            <a:r>
              <a:rPr lang="en-US" altLang="zh-CN" sz="2800">
                <a:latin typeface="宋体" panose="02010600030101010101" pitchFamily="2" charset="-122"/>
              </a:rPr>
              <a:t>C</a:t>
            </a:r>
            <a:r>
              <a:rPr lang="zh-CN" altLang="en-US" sz="2800">
                <a:latin typeface="宋体" panose="02010600030101010101" pitchFamily="2" charset="-122"/>
              </a:rPr>
              <a:t>的取值不同，产生的图形也不同</a:t>
            </a:r>
            <a:endParaRPr lang="zh-CN" altLang="en-US" sz="2800">
              <a:latin typeface="Times New Roman" panose="02020603050405020304" pitchFamily="18" charset="0"/>
            </a:endParaRPr>
          </a:p>
        </p:txBody>
      </p:sp>
      <p:pic>
        <p:nvPicPr>
          <p:cNvPr id="148484" name="Picture 4" descr="jiaw"/>
          <p:cNvPicPr>
            <a:picLocks noGrp="1" noChangeAspect="1" noChangeArrowheads="1"/>
          </p:cNvPicPr>
          <p:nvPr>
            <p:ph type="clipArt" sz="half" idx="2"/>
          </p:nvPr>
        </p:nvPicPr>
        <p:blipFill>
          <a:blip r:embed="rId2" cstate="print">
            <a:extLst>
              <a:ext uri="{28A0092B-C50C-407E-A947-70E740481C1C}">
                <a14:useLocalDpi xmlns:a14="http://schemas.microsoft.com/office/drawing/2010/main" val="0"/>
              </a:ext>
            </a:extLst>
          </a:blip>
          <a:srcRect/>
          <a:stretch>
            <a:fillRect/>
          </a:stretch>
        </p:blipFill>
        <p:spPr>
          <a:xfrm>
            <a:off x="3875088" y="1489075"/>
            <a:ext cx="4572000"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62195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317500" y="782638"/>
            <a:ext cx="8637588" cy="701675"/>
          </a:xfrm>
        </p:spPr>
        <p:txBody>
          <a:bodyPr/>
          <a:lstStyle/>
          <a:p>
            <a:r>
              <a:rPr lang="zh-CN" altLang="en-US" sz="4000">
                <a:ea typeface="黑体" panose="02010609060101010101" pitchFamily="49" charset="-122"/>
              </a:rPr>
              <a:t>典型的分形曲线集</a:t>
            </a:r>
          </a:p>
        </p:txBody>
      </p:sp>
      <p:sp>
        <p:nvSpPr>
          <p:cNvPr id="173059" name="Rectangle 3"/>
          <p:cNvSpPr>
            <a:spLocks noGrp="1" noChangeArrowheads="1"/>
          </p:cNvSpPr>
          <p:nvPr>
            <p:ph type="body" idx="1"/>
          </p:nvPr>
        </p:nvSpPr>
        <p:spPr/>
        <p:txBody>
          <a:bodyPr/>
          <a:lstStyle/>
          <a:p>
            <a:pPr marL="609600" indent="-609600">
              <a:buFont typeface="Wingdings" panose="05000000000000000000" pitchFamily="2" charset="2"/>
              <a:buNone/>
            </a:pPr>
            <a:r>
              <a:rPr lang="en-US" altLang="zh-CN"/>
              <a:t>1.  Von Koch</a:t>
            </a:r>
            <a:r>
              <a:rPr lang="zh-CN" altLang="en-US"/>
              <a:t>曲线    </a:t>
            </a:r>
            <a:r>
              <a:rPr lang="en-US" altLang="zh-CN" sz="2400"/>
              <a:t>D = log 4 / log 3 = 1.2618</a:t>
            </a:r>
          </a:p>
        </p:txBody>
      </p:sp>
      <p:graphicFrame>
        <p:nvGraphicFramePr>
          <p:cNvPr id="173064" name="Object 8"/>
          <p:cNvGraphicFramePr>
            <a:graphicFrameLocks noChangeAspect="1"/>
          </p:cNvGraphicFramePr>
          <p:nvPr/>
        </p:nvGraphicFramePr>
        <p:xfrm>
          <a:off x="763588" y="2730500"/>
          <a:ext cx="3154362" cy="1009650"/>
        </p:xfrm>
        <a:graphic>
          <a:graphicData uri="http://schemas.openxmlformats.org/presentationml/2006/ole">
            <mc:AlternateContent xmlns:mc="http://schemas.openxmlformats.org/markup-compatibility/2006">
              <mc:Choice xmlns:v="urn:schemas-microsoft-com:vml" Requires="v">
                <p:oleObj spid="_x0000_s173076" name="位图图像" r:id="rId3" imgW="3153215" imgH="1009791" progId="Paint.Picture">
                  <p:embed/>
                </p:oleObj>
              </mc:Choice>
              <mc:Fallback>
                <p:oleObj name="位图图像" r:id="rId3" imgW="3153215" imgH="1009791" progId="Paint.Picture">
                  <p:embed/>
                  <p:pic>
                    <p:nvPicPr>
                      <p:cNvPr id="0" name="Object 8"/>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3588" y="2730500"/>
                        <a:ext cx="3154362"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5" name="Object 9"/>
          <p:cNvGraphicFramePr>
            <a:graphicFrameLocks noChangeAspect="1"/>
          </p:cNvGraphicFramePr>
          <p:nvPr/>
        </p:nvGraphicFramePr>
        <p:xfrm>
          <a:off x="4384675" y="2824163"/>
          <a:ext cx="3838575" cy="1100137"/>
        </p:xfrm>
        <a:graphic>
          <a:graphicData uri="http://schemas.openxmlformats.org/presentationml/2006/ole">
            <mc:AlternateContent xmlns:mc="http://schemas.openxmlformats.org/markup-compatibility/2006">
              <mc:Choice xmlns:v="urn:schemas-microsoft-com:vml" Requires="v">
                <p:oleObj spid="_x0000_s173077" name="位图图像" r:id="rId5" imgW="3258005" imgH="933580" progId="Paint.Picture">
                  <p:embed/>
                </p:oleObj>
              </mc:Choice>
              <mc:Fallback>
                <p:oleObj name="位图图像" r:id="rId5" imgW="3258005" imgH="933580" progId="Paint.Picture">
                  <p:embed/>
                  <p:pic>
                    <p:nvPicPr>
                      <p:cNvPr id="0" name="Object 9"/>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84675" y="2824163"/>
                        <a:ext cx="3838575" cy="11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6" name="Object 10"/>
          <p:cNvGraphicFramePr>
            <a:graphicFrameLocks noChangeAspect="1"/>
          </p:cNvGraphicFramePr>
          <p:nvPr/>
        </p:nvGraphicFramePr>
        <p:xfrm>
          <a:off x="1501775" y="4198938"/>
          <a:ext cx="5803900" cy="1798637"/>
        </p:xfrm>
        <a:graphic>
          <a:graphicData uri="http://schemas.openxmlformats.org/presentationml/2006/ole">
            <mc:AlternateContent xmlns:mc="http://schemas.openxmlformats.org/markup-compatibility/2006">
              <mc:Choice xmlns:v="urn:schemas-microsoft-com:vml" Requires="v">
                <p:oleObj spid="_x0000_s173078" name="位图图像" r:id="rId7" imgW="3258005" imgH="1009791" progId="Paint.Picture">
                  <p:embed/>
                </p:oleObj>
              </mc:Choice>
              <mc:Fallback>
                <p:oleObj name="位图图像" r:id="rId7" imgW="3258005" imgH="1009791" progId="Paint.Picture">
                  <p:embed/>
                  <p:pic>
                    <p:nvPicPr>
                      <p:cNvPr id="0" name="Object 10"/>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01775" y="4198938"/>
                        <a:ext cx="5803900" cy="17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49507" name="Rectangle 3"/>
          <p:cNvSpPr>
            <a:spLocks noGrp="1" noChangeArrowheads="1"/>
          </p:cNvSpPr>
          <p:nvPr>
            <p:ph type="body" sz="half" idx="1"/>
          </p:nvPr>
        </p:nvSpPr>
        <p:spPr>
          <a:xfrm>
            <a:off x="328613" y="1941513"/>
            <a:ext cx="4021137" cy="4114800"/>
          </a:xfrm>
        </p:spPr>
        <p:txBody>
          <a:bodyPr/>
          <a:lstStyle/>
          <a:p>
            <a:pPr>
              <a:buFont typeface="Wingdings" panose="05000000000000000000" pitchFamily="2" charset="2"/>
              <a:buNone/>
            </a:pPr>
            <a:r>
              <a:rPr lang="en-US" altLang="zh-CN" sz="2800"/>
              <a:t>Sin(z)</a:t>
            </a:r>
            <a:r>
              <a:rPr lang="zh-CN" altLang="en-US" sz="2800"/>
              <a:t>的 </a:t>
            </a:r>
            <a:r>
              <a:rPr lang="en-US" altLang="zh-CN" sz="2800"/>
              <a:t>Julia</a:t>
            </a:r>
            <a:r>
              <a:rPr lang="zh-CN" altLang="en-US" sz="2800"/>
              <a:t>集</a:t>
            </a:r>
          </a:p>
        </p:txBody>
      </p:sp>
      <p:pic>
        <p:nvPicPr>
          <p:cNvPr id="149508" name="Picture 4"/>
          <p:cNvPicPr>
            <a:picLocks noGrp="1" noChangeAspect="1" noChangeArrowheads="1"/>
          </p:cNvPicPr>
          <p:nvPr>
            <p:ph type="clipArt" sz="half" idx="2"/>
          </p:nvPr>
        </p:nvPicPr>
        <p:blipFill>
          <a:blip r:embed="rId2" cstate="print">
            <a:extLst>
              <a:ext uri="{28A0092B-C50C-407E-A947-70E740481C1C}">
                <a14:useLocalDpi xmlns:a14="http://schemas.microsoft.com/office/drawing/2010/main" val="0"/>
              </a:ext>
            </a:extLst>
          </a:blip>
          <a:srcRect/>
          <a:stretch>
            <a:fillRect/>
          </a:stretch>
        </p:blipFill>
        <p:spPr>
          <a:xfrm>
            <a:off x="4027488" y="1968500"/>
            <a:ext cx="3924300" cy="3810000"/>
          </a:xfrm>
        </p:spPr>
      </p:pic>
    </p:spTree>
    <p:extLst>
      <p:ext uri="{BB962C8B-B14F-4D97-AF65-F5344CB8AC3E}">
        <p14:creationId xmlns:p14="http://schemas.microsoft.com/office/powerpoint/2010/main" val="6461820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endParaRPr lang="zh-CN" altLang="en-US" b="1" dirty="0"/>
          </a:p>
        </p:txBody>
      </p:sp>
      <p:sp>
        <p:nvSpPr>
          <p:cNvPr id="150531" name="Rectangle 3"/>
          <p:cNvSpPr>
            <a:spLocks noGrp="1" noChangeArrowheads="1"/>
          </p:cNvSpPr>
          <p:nvPr>
            <p:ph type="body" sz="half" idx="1"/>
          </p:nvPr>
        </p:nvSpPr>
        <p:spPr>
          <a:xfrm>
            <a:off x="228600" y="1752600"/>
            <a:ext cx="3124200" cy="4572000"/>
          </a:xfrm>
        </p:spPr>
        <p:txBody>
          <a:bodyPr/>
          <a:lstStyle/>
          <a:p>
            <a:pPr>
              <a:buFont typeface="Wingdings" panose="05000000000000000000" pitchFamily="2" charset="2"/>
              <a:buNone/>
            </a:pPr>
            <a:r>
              <a:rPr lang="zh-CN" altLang="en-US" sz="2800"/>
              <a:t>人体中的分形</a:t>
            </a:r>
          </a:p>
          <a:p>
            <a:pPr>
              <a:buFont typeface="Wingdings" panose="05000000000000000000" pitchFamily="2" charset="2"/>
              <a:buNone/>
            </a:pPr>
            <a:r>
              <a:rPr lang="zh-CN" altLang="en-US" sz="2400"/>
              <a:t>    人体中存在着大量类似分形的组织结构，例如肺中的支气管树结构，神经元的增长。可以用分形分叉模式建立大脑连接和神经元增长的模型。</a:t>
            </a:r>
          </a:p>
          <a:p>
            <a:pPr>
              <a:buFont typeface="Wingdings" panose="05000000000000000000" pitchFamily="2" charset="2"/>
              <a:buNone/>
            </a:pPr>
            <a:endParaRPr lang="en-US" altLang="zh-CN" sz="2400"/>
          </a:p>
        </p:txBody>
      </p:sp>
      <p:sp>
        <p:nvSpPr>
          <p:cNvPr id="150534" name="Text Box 6"/>
          <p:cNvSpPr txBox="1">
            <a:spLocks noChangeArrowheads="1"/>
          </p:cNvSpPr>
          <p:nvPr/>
        </p:nvSpPr>
        <p:spPr bwMode="auto">
          <a:xfrm>
            <a:off x="3810000" y="5638800"/>
            <a:ext cx="365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sz="2000"/>
              <a:t>树分行模拟树突结构</a:t>
            </a:r>
          </a:p>
          <a:p>
            <a:pPr>
              <a:spcBef>
                <a:spcPct val="50000"/>
              </a:spcBef>
            </a:pPr>
            <a:r>
              <a:rPr lang="zh-CN" altLang="en-US" sz="2000"/>
              <a:t>                 </a:t>
            </a:r>
            <a:r>
              <a:rPr lang="en-US" altLang="zh-CN" sz="2000"/>
              <a:t>f(z)=z</a:t>
            </a:r>
            <a:r>
              <a:rPr lang="en-US" altLang="zh-CN" sz="2000" baseline="30000"/>
              <a:t>2</a:t>
            </a:r>
            <a:r>
              <a:rPr lang="en-US" altLang="zh-CN" sz="2000"/>
              <a:t>+i</a:t>
            </a:r>
          </a:p>
        </p:txBody>
      </p:sp>
      <p:pic>
        <p:nvPicPr>
          <p:cNvPr id="150536" name="Picture 8" descr="图片49"/>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76725" y="1852613"/>
            <a:ext cx="3741738" cy="3705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427206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p>
        </p:txBody>
      </p:sp>
      <p:sp>
        <p:nvSpPr>
          <p:cNvPr id="151555" name="Rectangle 3"/>
          <p:cNvSpPr>
            <a:spLocks noGrp="1" noChangeArrowheads="1"/>
          </p:cNvSpPr>
          <p:nvPr>
            <p:ph type="body" sz="half" idx="1"/>
          </p:nvPr>
        </p:nvSpPr>
        <p:spPr>
          <a:xfrm>
            <a:off x="228600" y="1828800"/>
            <a:ext cx="5105400" cy="838200"/>
          </a:xfrm>
        </p:spPr>
        <p:txBody>
          <a:bodyPr/>
          <a:lstStyle/>
          <a:p>
            <a:pPr>
              <a:lnSpc>
                <a:spcPct val="90000"/>
              </a:lnSpc>
              <a:buFont typeface="Wingdings" panose="05000000000000000000" pitchFamily="2" charset="2"/>
              <a:buNone/>
            </a:pPr>
            <a:r>
              <a:rPr lang="zh-CN" altLang="en-US" sz="2400"/>
              <a:t>自然景物中的分形</a:t>
            </a:r>
          </a:p>
          <a:p>
            <a:pPr>
              <a:lnSpc>
                <a:spcPct val="90000"/>
              </a:lnSpc>
              <a:buFont typeface="Wingdings" panose="05000000000000000000" pitchFamily="2" charset="2"/>
              <a:buNone/>
            </a:pPr>
            <a:r>
              <a:rPr lang="zh-CN" altLang="en-US" sz="2400"/>
              <a:t>分形动物</a:t>
            </a:r>
          </a:p>
        </p:txBody>
      </p:sp>
      <p:sp>
        <p:nvSpPr>
          <p:cNvPr id="151558" name="Text Box 6"/>
          <p:cNvSpPr txBox="1">
            <a:spLocks noChangeArrowheads="1"/>
          </p:cNvSpPr>
          <p:nvPr/>
        </p:nvSpPr>
        <p:spPr bwMode="auto">
          <a:xfrm>
            <a:off x="563563" y="5538788"/>
            <a:ext cx="693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t>               f(z)=z</a:t>
            </a:r>
            <a:r>
              <a:rPr lang="en-US" altLang="zh-CN" sz="2000" baseline="30000"/>
              <a:t>2</a:t>
            </a:r>
            <a:r>
              <a:rPr lang="en-US" altLang="zh-CN" sz="2000"/>
              <a:t>+0.122+0.745i         f(z)=z</a:t>
            </a:r>
            <a:r>
              <a:rPr lang="en-US" altLang="zh-CN" sz="2000" baseline="30000"/>
              <a:t>2</a:t>
            </a:r>
            <a:r>
              <a:rPr lang="en-US" altLang="zh-CN" sz="2000"/>
              <a:t>+0.360284+0.100376i  </a:t>
            </a:r>
          </a:p>
        </p:txBody>
      </p:sp>
      <p:sp>
        <p:nvSpPr>
          <p:cNvPr id="151559" name="Rectangle 7"/>
          <p:cNvSpPr>
            <a:spLocks noGrp="1" noChangeArrowheads="1"/>
          </p:cNvSpPr>
          <p:nvPr>
            <p:ph type="clipArt" sz="half" idx="2"/>
          </p:nvPr>
        </p:nvSpPr>
        <p:spPr/>
      </p:sp>
      <p:pic>
        <p:nvPicPr>
          <p:cNvPr id="151560" name="Picture 8" descr="图片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975" y="1676400"/>
            <a:ext cx="2938463"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51561" name="Picture 9" descr="图片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3" y="1703388"/>
            <a:ext cx="254793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4822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endParaRPr lang="zh-CN" altLang="en-US" b="1" dirty="0"/>
          </a:p>
        </p:txBody>
      </p:sp>
      <p:sp>
        <p:nvSpPr>
          <p:cNvPr id="152579" name="Rectangle 3"/>
          <p:cNvSpPr>
            <a:spLocks noGrp="1" noChangeArrowheads="1"/>
          </p:cNvSpPr>
          <p:nvPr>
            <p:ph type="body" sz="half" idx="1"/>
          </p:nvPr>
        </p:nvSpPr>
        <p:spPr>
          <a:xfrm>
            <a:off x="328613" y="1941513"/>
            <a:ext cx="1906587" cy="685800"/>
          </a:xfrm>
        </p:spPr>
        <p:txBody>
          <a:bodyPr/>
          <a:lstStyle/>
          <a:p>
            <a:pPr>
              <a:buFont typeface="Wingdings" panose="05000000000000000000" pitchFamily="2" charset="2"/>
              <a:buNone/>
            </a:pPr>
            <a:r>
              <a:rPr lang="zh-CN" altLang="en-US" sz="2800"/>
              <a:t>分形植物</a:t>
            </a:r>
          </a:p>
        </p:txBody>
      </p:sp>
      <p:sp>
        <p:nvSpPr>
          <p:cNvPr id="152581" name="Text Box 5"/>
          <p:cNvSpPr txBox="1">
            <a:spLocks noChangeArrowheads="1"/>
          </p:cNvSpPr>
          <p:nvPr/>
        </p:nvSpPr>
        <p:spPr bwMode="auto">
          <a:xfrm>
            <a:off x="2362200" y="60198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由</a:t>
            </a:r>
            <a:r>
              <a:rPr lang="en-US" altLang="zh-CN"/>
              <a:t>f(z)=z</a:t>
            </a:r>
            <a:r>
              <a:rPr lang="en-US" altLang="zh-CN" baseline="30000"/>
              <a:t>2</a:t>
            </a:r>
            <a:r>
              <a:rPr lang="en-US" altLang="zh-CN"/>
              <a:t>+0.384</a:t>
            </a:r>
            <a:r>
              <a:rPr lang="zh-CN" altLang="en-US"/>
              <a:t>产生的</a:t>
            </a:r>
            <a:r>
              <a:rPr lang="en-US" altLang="zh-CN"/>
              <a:t>4</a:t>
            </a:r>
            <a:r>
              <a:rPr lang="zh-CN" altLang="en-US"/>
              <a:t>花瓣花</a:t>
            </a:r>
          </a:p>
        </p:txBody>
      </p:sp>
      <p:pic>
        <p:nvPicPr>
          <p:cNvPr id="152584" name="Picture 8" descr="图片5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1513" y="1852613"/>
            <a:ext cx="4945062" cy="3870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0031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endParaRPr lang="zh-CN" altLang="en-US" b="1" dirty="0"/>
          </a:p>
        </p:txBody>
      </p:sp>
      <p:sp>
        <p:nvSpPr>
          <p:cNvPr id="153603" name="Rectangle 3"/>
          <p:cNvSpPr>
            <a:spLocks noGrp="1" noChangeArrowheads="1"/>
          </p:cNvSpPr>
          <p:nvPr>
            <p:ph type="body" sz="half" idx="1"/>
          </p:nvPr>
        </p:nvSpPr>
        <p:spPr>
          <a:xfrm>
            <a:off x="328613" y="1941513"/>
            <a:ext cx="4021137" cy="609600"/>
          </a:xfrm>
        </p:spPr>
        <p:txBody>
          <a:bodyPr/>
          <a:lstStyle/>
          <a:p>
            <a:pPr>
              <a:buFont typeface="Wingdings" panose="05000000000000000000" pitchFamily="2" charset="2"/>
              <a:buNone/>
            </a:pPr>
            <a:r>
              <a:rPr lang="zh-CN" altLang="en-US" sz="2800"/>
              <a:t>分形岩石</a:t>
            </a:r>
          </a:p>
        </p:txBody>
      </p:sp>
      <p:pic>
        <p:nvPicPr>
          <p:cNvPr id="153608" name="Picture 8" descr="图片5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116263" y="2111375"/>
            <a:ext cx="4738687" cy="3762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268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zh-CN" b="1" dirty="0">
                <a:latin typeface="Times New Roman" panose="02020603050405020304" pitchFamily="18" charset="0"/>
              </a:rPr>
              <a:t>Julia</a:t>
            </a:r>
            <a:r>
              <a:rPr lang="zh-CN" altLang="en-US" b="1" dirty="0">
                <a:latin typeface="Times New Roman" panose="02020603050405020304" pitchFamily="18" charset="0"/>
              </a:rPr>
              <a:t>集</a:t>
            </a:r>
            <a:endParaRPr lang="zh-CN" altLang="en-US" b="1" dirty="0"/>
          </a:p>
        </p:txBody>
      </p:sp>
      <p:sp>
        <p:nvSpPr>
          <p:cNvPr id="154627" name="Rectangle 3"/>
          <p:cNvSpPr>
            <a:spLocks noGrp="1" noChangeArrowheads="1"/>
          </p:cNvSpPr>
          <p:nvPr>
            <p:ph type="body" sz="half" idx="1"/>
          </p:nvPr>
        </p:nvSpPr>
        <p:spPr>
          <a:xfrm>
            <a:off x="328613" y="1941513"/>
            <a:ext cx="8126412" cy="1524000"/>
          </a:xfrm>
        </p:spPr>
        <p:txBody>
          <a:bodyPr/>
          <a:lstStyle/>
          <a:p>
            <a:pPr>
              <a:lnSpc>
                <a:spcPct val="90000"/>
              </a:lnSpc>
            </a:pPr>
            <a:r>
              <a:rPr lang="zh-CN" altLang="en-US" sz="2400" dirty="0">
                <a:latin typeface="宋体" panose="02010600030101010101" pitchFamily="2" charset="-122"/>
              </a:rPr>
              <a:t>自然纹理模拟图像</a:t>
            </a:r>
            <a:r>
              <a:rPr lang="en-US" altLang="zh-CN" sz="2400" dirty="0">
                <a:latin typeface="宋体" panose="02010600030101010101" pitchFamily="2" charset="-122"/>
              </a:rPr>
              <a:t>:</a:t>
            </a:r>
          </a:p>
          <a:p>
            <a:pPr>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采用分形超纹理基元模型生成的，这些纹理图像既有分形统计自相似特性，又具有纹理的结构特征。 </a:t>
            </a:r>
          </a:p>
          <a:p>
            <a:pPr>
              <a:lnSpc>
                <a:spcPct val="90000"/>
              </a:lnSpc>
              <a:buFont typeface="Wingdings" panose="05000000000000000000" pitchFamily="2" charset="2"/>
              <a:buNone/>
            </a:pPr>
            <a:r>
              <a:rPr lang="zh-CN" altLang="en-US" sz="2400" dirty="0">
                <a:latin typeface="宋体" panose="02010600030101010101" pitchFamily="2" charset="-122"/>
              </a:rPr>
              <a:t>  迭代函数：</a:t>
            </a:r>
            <a:r>
              <a:rPr lang="en-US" altLang="zh-CN" sz="2400" dirty="0">
                <a:latin typeface="宋体" panose="02010600030101010101" pitchFamily="2" charset="-122"/>
              </a:rPr>
              <a:t>Z</a:t>
            </a:r>
            <a:r>
              <a:rPr lang="en-US" altLang="zh-CN" sz="2400" baseline="-30000" dirty="0">
                <a:latin typeface="宋体" panose="02010600030101010101" pitchFamily="2" charset="-122"/>
              </a:rPr>
              <a:t>n+1</a:t>
            </a:r>
            <a:r>
              <a:rPr lang="en-US" altLang="zh-CN" sz="2400" dirty="0">
                <a:latin typeface="宋体" panose="02010600030101010101" pitchFamily="2" charset="-122"/>
              </a:rPr>
              <a:t>=Z</a:t>
            </a:r>
            <a:r>
              <a:rPr lang="en-US" altLang="zh-CN" sz="2400" baseline="30000" dirty="0">
                <a:latin typeface="宋体" panose="02010600030101010101" pitchFamily="2" charset="-122"/>
              </a:rPr>
              <a:t>2</a:t>
            </a:r>
            <a:r>
              <a:rPr lang="en-US" altLang="zh-CN" sz="2400" baseline="-30000" dirty="0">
                <a:latin typeface="宋体" panose="02010600030101010101" pitchFamily="2" charset="-122"/>
              </a:rPr>
              <a:t>n</a:t>
            </a:r>
            <a:r>
              <a:rPr lang="en-US" altLang="zh-CN" sz="2400" dirty="0">
                <a:latin typeface="宋体" panose="02010600030101010101" pitchFamily="2" charset="-122"/>
              </a:rPr>
              <a:t>-0.5×Z+c</a:t>
            </a:r>
            <a:r>
              <a:rPr lang="en-US" altLang="zh-CN" sz="2400" dirty="0"/>
              <a:t> </a:t>
            </a:r>
          </a:p>
        </p:txBody>
      </p:sp>
      <p:pic>
        <p:nvPicPr>
          <p:cNvPr id="154628" name="Picture 4" descr="t3010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57200" y="4191000"/>
            <a:ext cx="7658100" cy="1857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959124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b="1">
                <a:latin typeface="Times New Roman" panose="02020603050405020304" pitchFamily="18" charset="0"/>
              </a:rPr>
              <a:t>Newton</a:t>
            </a:r>
            <a:r>
              <a:rPr lang="zh-CN" altLang="en-US" b="1">
                <a:latin typeface="Times New Roman" panose="02020603050405020304" pitchFamily="18" charset="0"/>
              </a:rPr>
              <a:t>分形</a:t>
            </a:r>
          </a:p>
        </p:txBody>
      </p:sp>
      <p:sp>
        <p:nvSpPr>
          <p:cNvPr id="162819" name="Rectangle 3"/>
          <p:cNvSpPr>
            <a:spLocks noGrp="1" noChangeArrowheads="1"/>
          </p:cNvSpPr>
          <p:nvPr>
            <p:ph type="body" sz="half" idx="1"/>
          </p:nvPr>
        </p:nvSpPr>
        <p:spPr>
          <a:xfrm>
            <a:off x="317500" y="1939925"/>
            <a:ext cx="3899258" cy="4114800"/>
          </a:xfrm>
        </p:spPr>
        <p:txBody>
          <a:bodyPr/>
          <a:lstStyle/>
          <a:p>
            <a:r>
              <a:rPr lang="zh-CN" altLang="en-US" sz="2800" dirty="0" smtClean="0">
                <a:solidFill>
                  <a:srgbClr val="FFFFFF"/>
                </a:solidFill>
                <a:latin typeface="Times New Roman" panose="02020603050405020304" pitchFamily="18" charset="0"/>
                <a:ea typeface=""/>
                <a:cs typeface=""/>
              </a:rPr>
              <a:t>把</a:t>
            </a:r>
            <a:r>
              <a:rPr lang="en-US" altLang="zh-CN" sz="2800" dirty="0">
                <a:solidFill>
                  <a:srgbClr val="FFFFFF"/>
                </a:solidFill>
                <a:latin typeface="Times New Roman" panose="02020603050405020304" pitchFamily="18" charset="0"/>
                <a:ea typeface=""/>
                <a:cs typeface=""/>
              </a:rPr>
              <a:t>Julia</a:t>
            </a:r>
            <a:r>
              <a:rPr lang="zh-CN" altLang="en-US" sz="2800" dirty="0">
                <a:solidFill>
                  <a:srgbClr val="FFFFFF"/>
                </a:solidFill>
                <a:latin typeface="Times New Roman" panose="02020603050405020304" pitchFamily="18" charset="0"/>
                <a:ea typeface=""/>
                <a:cs typeface=""/>
              </a:rPr>
              <a:t>集</a:t>
            </a:r>
            <a:r>
              <a:rPr lang="zh-CN" altLang="en-US" sz="2800" dirty="0">
                <a:solidFill>
                  <a:srgbClr val="FFFFFF"/>
                </a:solidFill>
                <a:latin typeface="Times New Roman" panose="02020603050405020304" pitchFamily="18" charset="0"/>
              </a:rPr>
              <a:t>的迭代函数</a:t>
            </a:r>
            <a:r>
              <a:rPr lang="en-US" altLang="zh-CN" sz="2800" dirty="0">
                <a:solidFill>
                  <a:srgbClr val="FFFFFF"/>
                </a:solidFill>
                <a:latin typeface="Times New Roman" panose="02020603050405020304" pitchFamily="18" charset="0"/>
              </a:rPr>
              <a:t>f(z)</a:t>
            </a:r>
            <a:r>
              <a:rPr lang="zh-CN" altLang="en-US" sz="2800" dirty="0">
                <a:solidFill>
                  <a:srgbClr val="FFFFFF"/>
                </a:solidFill>
                <a:latin typeface="Times New Roman" panose="02020603050405020304" pitchFamily="18" charset="0"/>
              </a:rPr>
              <a:t>中</a:t>
            </a:r>
            <a:r>
              <a:rPr lang="zh-CN" altLang="en-US" sz="2800" dirty="0">
                <a:solidFill>
                  <a:srgbClr val="FFFFFF"/>
                </a:solidFill>
                <a:latin typeface="Times New Roman" panose="02020603050405020304" pitchFamily="18" charset="0"/>
                <a:ea typeface=""/>
                <a:cs typeface=""/>
              </a:rPr>
              <a:t>的常值</a:t>
            </a:r>
            <a:r>
              <a:rPr lang="en-US" altLang="zh-CN" sz="2800" dirty="0">
                <a:solidFill>
                  <a:srgbClr val="FFFFFF"/>
                </a:solidFill>
                <a:latin typeface="Times New Roman" panose="02020603050405020304" pitchFamily="18" charset="0"/>
                <a:ea typeface=""/>
                <a:cs typeface=""/>
              </a:rPr>
              <a:t>C</a:t>
            </a:r>
            <a:r>
              <a:rPr lang="zh-CN" altLang="en-US" sz="2800" dirty="0">
                <a:solidFill>
                  <a:srgbClr val="FFFFFF"/>
                </a:solidFill>
                <a:latin typeface="Times New Roman" panose="02020603050405020304" pitchFamily="18" charset="0"/>
                <a:ea typeface=""/>
                <a:cs typeface=""/>
              </a:rPr>
              <a:t>加入</a:t>
            </a:r>
            <a:r>
              <a:rPr lang="zh-CN" altLang="en-US" sz="2800" dirty="0">
                <a:solidFill>
                  <a:srgbClr val="FFFFFF"/>
                </a:solidFill>
                <a:latin typeface="Times New Roman" panose="02020603050405020304" pitchFamily="18" charset="0"/>
              </a:rPr>
              <a:t>变换，并</a:t>
            </a:r>
            <a:r>
              <a:rPr lang="zh-CN" altLang="en-US" sz="2800" dirty="0">
                <a:solidFill>
                  <a:srgbClr val="FFFFFF"/>
                </a:solidFill>
                <a:latin typeface="Times New Roman" panose="02020603050405020304" pitchFamily="18" charset="0"/>
                <a:ea typeface=""/>
                <a:cs typeface=""/>
              </a:rPr>
              <a:t>改变一下算法，</a:t>
            </a:r>
            <a:r>
              <a:rPr lang="zh-CN" altLang="en-US" sz="2800" dirty="0">
                <a:solidFill>
                  <a:srgbClr val="FFFFFF"/>
                </a:solidFill>
                <a:latin typeface="Times New Roman" panose="02020603050405020304" pitchFamily="18" charset="0"/>
              </a:rPr>
              <a:t>同时</a:t>
            </a:r>
            <a:r>
              <a:rPr lang="zh-CN" altLang="en-US" sz="2800" dirty="0">
                <a:solidFill>
                  <a:srgbClr val="FFFFFF"/>
                </a:solidFill>
                <a:latin typeface="Times New Roman" panose="02020603050405020304" pitchFamily="18" charset="0"/>
                <a:ea typeface=""/>
                <a:cs typeface=""/>
              </a:rPr>
              <a:t>用同样的方法去估算</a:t>
            </a:r>
            <a:r>
              <a:rPr lang="en-US" altLang="zh-CN" sz="2800" dirty="0">
                <a:solidFill>
                  <a:srgbClr val="FFFFFF"/>
                </a:solidFill>
                <a:latin typeface="Times New Roman" panose="02020603050405020304" pitchFamily="18" charset="0"/>
                <a:ea typeface=""/>
                <a:cs typeface=""/>
              </a:rPr>
              <a:t>Z</a:t>
            </a:r>
            <a:r>
              <a:rPr lang="zh-CN" altLang="en-US" sz="2800" dirty="0">
                <a:solidFill>
                  <a:srgbClr val="FFFFFF"/>
                </a:solidFill>
                <a:latin typeface="Times New Roman" panose="02020603050405020304" pitchFamily="18" charset="0"/>
                <a:ea typeface=""/>
                <a:cs typeface=""/>
              </a:rPr>
              <a:t>，逼近答案，产生奇特的并称之为</a:t>
            </a:r>
            <a:r>
              <a:rPr lang="en-US" altLang="zh-CN" sz="2800" dirty="0">
                <a:solidFill>
                  <a:srgbClr val="FFFFFF"/>
                </a:solidFill>
                <a:latin typeface="Times New Roman" panose="02020603050405020304" pitchFamily="18" charset="0"/>
                <a:ea typeface=""/>
                <a:cs typeface=""/>
              </a:rPr>
              <a:t>"Nova"</a:t>
            </a:r>
            <a:r>
              <a:rPr lang="zh-CN" altLang="en-US" sz="2800" dirty="0">
                <a:solidFill>
                  <a:srgbClr val="FFFFFF"/>
                </a:solidFill>
                <a:latin typeface="Times New Roman" panose="02020603050405020304" pitchFamily="18" charset="0"/>
                <a:ea typeface=""/>
                <a:cs typeface=""/>
              </a:rPr>
              <a:t>的分形图形。</a:t>
            </a:r>
          </a:p>
          <a:p>
            <a:pPr>
              <a:buFont typeface="Wingdings" panose="05000000000000000000" pitchFamily="2" charset="2"/>
              <a:buNone/>
            </a:pPr>
            <a:endParaRPr lang="en-US" altLang="zh-CN" sz="2800" dirty="0">
              <a:solidFill>
                <a:srgbClr val="FFFFFF"/>
              </a:solidFill>
              <a:latin typeface="Times New Roman" panose="02020603050405020304" pitchFamily="18" charset="0"/>
            </a:endParaRPr>
          </a:p>
        </p:txBody>
      </p:sp>
      <p:pic>
        <p:nvPicPr>
          <p:cNvPr id="162820" name="Picture 4" descr="fen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38" y="565150"/>
            <a:ext cx="3519487" cy="2640013"/>
          </a:xfrm>
          <a:prstGeom prst="rect">
            <a:avLst/>
          </a:prstGeom>
          <a:noFill/>
          <a:extLst>
            <a:ext uri="{909E8E84-426E-40DD-AFC4-6F175D3DCCD1}">
              <a14:hiddenFill xmlns:a14="http://schemas.microsoft.com/office/drawing/2010/main">
                <a:solidFill>
                  <a:srgbClr val="FFFFFF"/>
                </a:solidFill>
              </a14:hiddenFill>
            </a:ext>
          </a:extLst>
        </p:spPr>
      </p:pic>
      <p:pic>
        <p:nvPicPr>
          <p:cNvPr id="162821" name="Picture 5" descr="fenx2"/>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029200" y="3375025"/>
            <a:ext cx="3573463" cy="2679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304800" y="685800"/>
            <a:ext cx="7467600" cy="762000"/>
          </a:xfrm>
        </p:spPr>
        <p:txBody>
          <a:bodyPr/>
          <a:lstStyle/>
          <a:p>
            <a:r>
              <a:rPr lang="zh-CN" altLang="en-US" b="1" dirty="0"/>
              <a:t>螺旋分形</a:t>
            </a:r>
          </a:p>
        </p:txBody>
      </p:sp>
      <p:sp>
        <p:nvSpPr>
          <p:cNvPr id="163843" name="Rectangle 3"/>
          <p:cNvSpPr>
            <a:spLocks noGrp="1" noChangeArrowheads="1"/>
          </p:cNvSpPr>
          <p:nvPr>
            <p:ph type="body" sz="half" idx="1"/>
          </p:nvPr>
        </p:nvSpPr>
        <p:spPr>
          <a:xfrm>
            <a:off x="225425" y="1768475"/>
            <a:ext cx="4114800" cy="4114800"/>
          </a:xfrm>
        </p:spPr>
        <p:txBody>
          <a:bodyPr/>
          <a:lstStyle/>
          <a:p>
            <a:pPr lvl="1">
              <a:lnSpc>
                <a:spcPct val="90000"/>
              </a:lnSpc>
              <a:buFont typeface="Wingdings" panose="05000000000000000000" pitchFamily="2" charset="2"/>
              <a:buNone/>
            </a:pPr>
            <a:r>
              <a:rPr lang="zh-CN" altLang="en-US" sz="2000" dirty="0">
                <a:latin typeface="宋体" panose="02010600030101010101" pitchFamily="2" charset="-122"/>
              </a:rPr>
              <a:t>产生方式：</a:t>
            </a:r>
          </a:p>
          <a:p>
            <a:pPr lvl="1">
              <a:lnSpc>
                <a:spcPct val="90000"/>
              </a:lnSpc>
            </a:pPr>
            <a:r>
              <a:rPr lang="zh-CN" altLang="en-US" sz="2000" dirty="0" smtClean="0">
                <a:latin typeface="宋体" panose="02010600030101010101" pitchFamily="2" charset="-122"/>
              </a:rPr>
              <a:t>首先</a:t>
            </a:r>
            <a:r>
              <a:rPr lang="zh-CN" altLang="en-US" sz="2000" dirty="0">
                <a:latin typeface="宋体" panose="02010600030101010101" pitchFamily="2" charset="-122"/>
              </a:rPr>
              <a:t>在范围框架的中心做一个点，接着，从五个框架中随机挑选一个（不包括范围框架）。图中，随机选择的结果是蓝色框架，所以就在蓝色框架的中间同样作一个点，这样，范围框架的上半部分就有了一个点。再随机选择另外的一个框架，这次选中了绿色框架。那么，就在绿色框架的上半部分作一个点，这个过程被一遍又一遍地重复，就得到了一幅完美的分形图。</a:t>
            </a:r>
            <a:br>
              <a:rPr lang="zh-CN" altLang="en-US" sz="2000" dirty="0">
                <a:latin typeface="宋体" panose="02010600030101010101" pitchFamily="2" charset="-122"/>
              </a:rPr>
            </a:br>
            <a:endParaRPr lang="zh-CN" altLang="en-US" sz="2000" dirty="0">
              <a:latin typeface="宋体" panose="02010600030101010101" pitchFamily="2" charset="-122"/>
            </a:endParaRPr>
          </a:p>
          <a:p>
            <a:pPr>
              <a:lnSpc>
                <a:spcPct val="90000"/>
              </a:lnSpc>
              <a:buFont typeface="Wingdings" panose="05000000000000000000" pitchFamily="2" charset="2"/>
              <a:buNone/>
            </a:pPr>
            <a:endParaRPr lang="en-US" altLang="zh-CN" sz="2400" dirty="0"/>
          </a:p>
        </p:txBody>
      </p:sp>
      <p:pic>
        <p:nvPicPr>
          <p:cNvPr id="163844" name="Picture 4" descr="luoxuan"/>
          <p:cNvPicPr>
            <a:picLocks noGrp="1" noChangeAspect="1" noChangeArrowheads="1" noCrop="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657725" y="2098675"/>
            <a:ext cx="4021138" cy="3462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zh-CN" altLang="en-US" b="1" dirty="0"/>
              <a:t>螺旋分形</a:t>
            </a:r>
          </a:p>
        </p:txBody>
      </p:sp>
      <p:sp>
        <p:nvSpPr>
          <p:cNvPr id="164867" name="Rectangle 3"/>
          <p:cNvSpPr>
            <a:spLocks noGrp="1" noChangeArrowheads="1"/>
          </p:cNvSpPr>
          <p:nvPr>
            <p:ph type="body" sz="half" idx="1"/>
          </p:nvPr>
        </p:nvSpPr>
        <p:spPr>
          <a:xfrm>
            <a:off x="457200" y="1981200"/>
            <a:ext cx="3810000" cy="4343400"/>
          </a:xfrm>
        </p:spPr>
        <p:txBody>
          <a:bodyPr/>
          <a:lstStyle/>
          <a:p>
            <a:pPr>
              <a:lnSpc>
                <a:spcPct val="90000"/>
              </a:lnSpc>
            </a:pPr>
            <a:r>
              <a:rPr lang="zh-CN" altLang="en-US" sz="2400" dirty="0" smtClean="0">
                <a:latin typeface="宋体" panose="02010600030101010101" pitchFamily="2" charset="-122"/>
              </a:rPr>
              <a:t>在</a:t>
            </a:r>
            <a:r>
              <a:rPr lang="zh-CN" altLang="en-US" sz="2400" dirty="0">
                <a:latin typeface="宋体" panose="02010600030101010101" pitchFamily="2" charset="-122"/>
              </a:rPr>
              <a:t>迭代函数系统中，框架其实给整个系统传递了信息。框架的方向以及框架的大小决定怎么缩放整个图，这其实是定义了一个仿射变换，仿射变换可以由一个函数来表示，这也正是命名</a:t>
            </a:r>
            <a:r>
              <a:rPr lang="zh-CN" altLang="en-US" sz="2400" dirty="0">
                <a:latin typeface="Times New Roman" panose="02020603050405020304" pitchFamily="18" charset="0"/>
              </a:rPr>
              <a:t>“</a:t>
            </a:r>
            <a:r>
              <a:rPr lang="zh-CN" altLang="en-US" sz="2400" dirty="0">
                <a:latin typeface="宋体" panose="02010600030101010101" pitchFamily="2" charset="-122"/>
              </a:rPr>
              <a:t>迭代函数系统</a:t>
            </a:r>
            <a:r>
              <a:rPr lang="zh-CN" altLang="en-US" sz="2400" dirty="0">
                <a:latin typeface="Times New Roman" panose="02020603050405020304" pitchFamily="18" charset="0"/>
              </a:rPr>
              <a:t>”</a:t>
            </a:r>
            <a:r>
              <a:rPr lang="zh-CN" altLang="en-US" sz="2400" dirty="0">
                <a:latin typeface="宋体" panose="02010600030101010101" pitchFamily="2" charset="-122"/>
              </a:rPr>
              <a:t>的原因。简单地说，迭代函数系统就是指把仿射变换函数系统经过多次迭代形成的分形。</a:t>
            </a:r>
            <a:endParaRPr lang="zh-CN" altLang="en-US" sz="2400" dirty="0"/>
          </a:p>
        </p:txBody>
      </p:sp>
      <p:pic>
        <p:nvPicPr>
          <p:cNvPr id="164868" name="Picture 4" descr="luoxuan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349750" y="2030413"/>
            <a:ext cx="4038600" cy="3570287"/>
          </a:xfrm>
          <a:solidFill>
            <a:schemeClr val="bg2"/>
          </a:solidFill>
          <a:ln/>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zh-CN" altLang="en-US" b="1" dirty="0"/>
              <a:t>分形技术</a:t>
            </a:r>
          </a:p>
        </p:txBody>
      </p:sp>
      <p:sp>
        <p:nvSpPr>
          <p:cNvPr id="165891" name="Rectangle 3"/>
          <p:cNvSpPr>
            <a:spLocks noGrp="1" noChangeArrowheads="1"/>
          </p:cNvSpPr>
          <p:nvPr>
            <p:ph type="body" idx="1"/>
          </p:nvPr>
        </p:nvSpPr>
        <p:spPr/>
        <p:txBody>
          <a:bodyPr/>
          <a:lstStyle/>
          <a:p>
            <a:r>
              <a:rPr lang="zh-CN" altLang="en-US" sz="2800"/>
              <a:t>分形技术的不同模型可以模拟自然界的景物和其他不规则形状物体。不同的景物具有不同的特点，应选用合适的模型。</a:t>
            </a:r>
          </a:p>
          <a:p>
            <a:r>
              <a:rPr lang="zh-CN" altLang="en-US" sz="2800"/>
              <a:t>分形技术不仅在图形学上得到了广泛的运用，在生物学、地理物理学、天文学、经济学等其它领域也得到广泛的应用。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17500" y="782638"/>
            <a:ext cx="8637588" cy="701675"/>
          </a:xfrm>
        </p:spPr>
        <p:txBody>
          <a:bodyPr/>
          <a:lstStyle/>
          <a:p>
            <a:r>
              <a:rPr lang="zh-CN" altLang="en-US" sz="4000">
                <a:ea typeface="黑体" panose="02010609060101010101" pitchFamily="49" charset="-122"/>
              </a:rPr>
              <a:t>典型的分形曲线集</a:t>
            </a:r>
          </a:p>
        </p:txBody>
      </p:sp>
      <p:sp>
        <p:nvSpPr>
          <p:cNvPr id="174083" name="Rectangle 3"/>
          <p:cNvSpPr>
            <a:spLocks noGrp="1" noChangeArrowheads="1"/>
          </p:cNvSpPr>
          <p:nvPr>
            <p:ph type="body" idx="1"/>
          </p:nvPr>
        </p:nvSpPr>
        <p:spPr/>
        <p:txBody>
          <a:bodyPr/>
          <a:lstStyle/>
          <a:p>
            <a:pPr marL="609600" indent="-609600">
              <a:buFont typeface="Wingdings" panose="05000000000000000000" pitchFamily="2" charset="2"/>
              <a:buNone/>
            </a:pPr>
            <a:r>
              <a:rPr lang="en-US" altLang="zh-CN"/>
              <a:t>2.  Sierpinski</a:t>
            </a:r>
            <a:r>
              <a:rPr lang="zh-CN" altLang="en-US"/>
              <a:t>三角形 	    </a:t>
            </a:r>
            <a:r>
              <a:rPr lang="en-US" altLang="zh-CN" sz="2400"/>
              <a:t>D = log 3 / log 2 = 1.5849</a:t>
            </a:r>
          </a:p>
        </p:txBody>
      </p:sp>
      <p:graphicFrame>
        <p:nvGraphicFramePr>
          <p:cNvPr id="174087" name="Object 7"/>
          <p:cNvGraphicFramePr>
            <a:graphicFrameLocks noChangeAspect="1"/>
          </p:cNvGraphicFramePr>
          <p:nvPr/>
        </p:nvGraphicFramePr>
        <p:xfrm>
          <a:off x="1138238" y="2519363"/>
          <a:ext cx="2728912" cy="1636712"/>
        </p:xfrm>
        <a:graphic>
          <a:graphicData uri="http://schemas.openxmlformats.org/presentationml/2006/ole">
            <mc:AlternateContent xmlns:mc="http://schemas.openxmlformats.org/markup-compatibility/2006">
              <mc:Choice xmlns:v="urn:schemas-microsoft-com:vml" Requires="v">
                <p:oleObj spid="_x0000_s174104" name="位图图像" r:id="rId3" imgW="2381582" imgH="1428949" progId="Paint.Picture">
                  <p:embed/>
                </p:oleObj>
              </mc:Choice>
              <mc:Fallback>
                <p:oleObj name="位图图像" r:id="rId3" imgW="2381582" imgH="1428949" progId="Paint.Picture">
                  <p:embed/>
                  <p:pic>
                    <p:nvPicPr>
                      <p:cNvPr id="0" name="Object 7"/>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38238" y="2519363"/>
                        <a:ext cx="2728912"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9" name="Object 9"/>
          <p:cNvGraphicFramePr>
            <a:graphicFrameLocks noChangeAspect="1"/>
          </p:cNvGraphicFramePr>
          <p:nvPr/>
        </p:nvGraphicFramePr>
        <p:xfrm>
          <a:off x="4840288" y="2578100"/>
          <a:ext cx="2700337" cy="1662113"/>
        </p:xfrm>
        <a:graphic>
          <a:graphicData uri="http://schemas.openxmlformats.org/presentationml/2006/ole">
            <mc:AlternateContent xmlns:mc="http://schemas.openxmlformats.org/markup-compatibility/2006">
              <mc:Choice xmlns:v="urn:schemas-microsoft-com:vml" Requires="v">
                <p:oleObj spid="_x0000_s174105" name="位图图像" r:id="rId5" imgW="2400635" imgH="1476190" progId="Paint.Picture">
                  <p:embed/>
                </p:oleObj>
              </mc:Choice>
              <mc:Fallback>
                <p:oleObj name="位图图像" r:id="rId5" imgW="2400635" imgH="1476190" progId="Paint.Picture">
                  <p:embed/>
                  <p:pic>
                    <p:nvPicPr>
                      <p:cNvPr id="0" name="Object 9"/>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40288" y="2578100"/>
                        <a:ext cx="2700337"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0" name="Object 10"/>
          <p:cNvGraphicFramePr>
            <a:graphicFrameLocks noChangeAspect="1"/>
          </p:cNvGraphicFramePr>
          <p:nvPr/>
        </p:nvGraphicFramePr>
        <p:xfrm>
          <a:off x="1057275" y="4365625"/>
          <a:ext cx="2836863" cy="1824038"/>
        </p:xfrm>
        <a:graphic>
          <a:graphicData uri="http://schemas.openxmlformats.org/presentationml/2006/ole">
            <mc:AlternateContent xmlns:mc="http://schemas.openxmlformats.org/markup-compatibility/2006">
              <mc:Choice xmlns:v="urn:schemas-microsoft-com:vml" Requires="v">
                <p:oleObj spid="_x0000_s174106" name="位图图像" r:id="rId7" imgW="2429214" imgH="1561905" progId="Paint.Picture">
                  <p:embed/>
                </p:oleObj>
              </mc:Choice>
              <mc:Fallback>
                <p:oleObj name="位图图像" r:id="rId7" imgW="2429214" imgH="1561905" progId="Paint.Picture">
                  <p:embed/>
                  <p:pic>
                    <p:nvPicPr>
                      <p:cNvPr id="0" name="Object 10"/>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57275" y="4365625"/>
                        <a:ext cx="2836863"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1" name="Object 11"/>
          <p:cNvGraphicFramePr>
            <a:graphicFrameLocks noChangeAspect="1"/>
          </p:cNvGraphicFramePr>
          <p:nvPr/>
        </p:nvGraphicFramePr>
        <p:xfrm>
          <a:off x="4816475" y="4337050"/>
          <a:ext cx="2787650" cy="1789113"/>
        </p:xfrm>
        <a:graphic>
          <a:graphicData uri="http://schemas.openxmlformats.org/presentationml/2006/ole">
            <mc:AlternateContent xmlns:mc="http://schemas.openxmlformats.org/markup-compatibility/2006">
              <mc:Choice xmlns:v="urn:schemas-microsoft-com:vml" Requires="v">
                <p:oleObj spid="_x0000_s174107" name="位图图像" r:id="rId9" imgW="2390476" imgH="1533739" progId="Paint.Picture">
                  <p:embed/>
                </p:oleObj>
              </mc:Choice>
              <mc:Fallback>
                <p:oleObj name="位图图像" r:id="rId9" imgW="2390476" imgH="1533739" progId="Paint.Picture">
                  <p:embed/>
                  <p:pic>
                    <p:nvPicPr>
                      <p:cNvPr id="0" name="Object 11"/>
                      <p:cNvPicPr>
                        <a:picLocks noChangeAspect="1"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16475" y="4337050"/>
                        <a:ext cx="2787650"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317500" y="782638"/>
            <a:ext cx="4406900" cy="701675"/>
          </a:xfrm>
        </p:spPr>
        <p:txBody>
          <a:bodyPr/>
          <a:lstStyle/>
          <a:p>
            <a:r>
              <a:rPr lang="zh-CN" altLang="en-US" sz="4000">
                <a:ea typeface="黑体" panose="02010609060101010101" pitchFamily="49" charset="-122"/>
              </a:rPr>
              <a:t>典型的分形曲线集</a:t>
            </a:r>
          </a:p>
        </p:txBody>
      </p:sp>
      <p:sp>
        <p:nvSpPr>
          <p:cNvPr id="110595" name="Rectangle 3"/>
          <p:cNvSpPr>
            <a:spLocks noGrp="1" noChangeArrowheads="1"/>
          </p:cNvSpPr>
          <p:nvPr>
            <p:ph type="body" sz="half" idx="1"/>
          </p:nvPr>
        </p:nvSpPr>
        <p:spPr>
          <a:xfrm>
            <a:off x="328613" y="1941513"/>
            <a:ext cx="7650162" cy="4114800"/>
          </a:xfrm>
        </p:spPr>
        <p:txBody>
          <a:bodyPr/>
          <a:lstStyle/>
          <a:p>
            <a:r>
              <a:rPr lang="en-US" altLang="zh-CN" sz="2800"/>
              <a:t>3.  Mandelbrot </a:t>
            </a:r>
            <a:r>
              <a:rPr lang="zh-CN" altLang="en-US" sz="2800"/>
              <a:t>分形集</a:t>
            </a:r>
          </a:p>
          <a:p>
            <a:r>
              <a:rPr lang="zh-CN" altLang="en-US" sz="2800"/>
              <a:t>  </a:t>
            </a:r>
            <a:r>
              <a:rPr lang="en-US" altLang="zh-CN" sz="2800" i="1">
                <a:latin typeface="Times New Roman" panose="02020603050405020304" pitchFamily="18" charset="0"/>
              </a:rPr>
              <a:t>G(Z)</a:t>
            </a:r>
            <a:r>
              <a:rPr lang="en-US" altLang="zh-CN" sz="2800"/>
              <a:t> = </a:t>
            </a:r>
            <a:r>
              <a:rPr lang="en-US" altLang="zh-CN" sz="2800" i="1">
                <a:latin typeface="Times New Roman" panose="02020603050405020304" pitchFamily="18" charset="0"/>
              </a:rPr>
              <a:t>Z</a:t>
            </a:r>
            <a:r>
              <a:rPr lang="en-US" altLang="zh-CN" sz="2800" baseline="30000"/>
              <a:t>2</a:t>
            </a:r>
            <a:r>
              <a:rPr lang="en-US" altLang="zh-CN" sz="2800"/>
              <a:t> + </a:t>
            </a:r>
            <a:r>
              <a:rPr lang="en-US" altLang="zh-CN" sz="2800" i="1">
                <a:latin typeface="Times New Roman" panose="02020603050405020304" pitchFamily="18" charset="0"/>
              </a:rPr>
              <a:t>C</a:t>
            </a:r>
          </a:p>
          <a:p>
            <a:r>
              <a:rPr lang="en-US" altLang="zh-CN" sz="2800" i="1">
                <a:latin typeface="Times New Roman" panose="02020603050405020304" pitchFamily="18" charset="0"/>
              </a:rPr>
              <a:t>    </a:t>
            </a:r>
            <a:r>
              <a:rPr lang="zh-CN" altLang="en-US" sz="2800" i="1">
                <a:latin typeface="Times New Roman" panose="02020603050405020304" pitchFamily="18" charset="0"/>
              </a:rPr>
              <a:t>其中 </a:t>
            </a:r>
            <a:r>
              <a:rPr lang="en-US" altLang="zh-CN" sz="2800" i="1">
                <a:latin typeface="Times New Roman" panose="02020603050405020304" pitchFamily="18" charset="0"/>
              </a:rPr>
              <a:t>Z </a:t>
            </a:r>
            <a:r>
              <a:rPr lang="zh-CN" altLang="en-US" sz="2800" i="1">
                <a:latin typeface="Times New Roman" panose="02020603050405020304" pitchFamily="18" charset="0"/>
              </a:rPr>
              <a:t>和 </a:t>
            </a:r>
            <a:r>
              <a:rPr lang="en-US" altLang="zh-CN" sz="2800" i="1">
                <a:latin typeface="Times New Roman" panose="02020603050405020304" pitchFamily="18" charset="0"/>
              </a:rPr>
              <a:t>C</a:t>
            </a:r>
            <a:r>
              <a:rPr lang="zh-CN" altLang="en-US" sz="2800" i="1">
                <a:latin typeface="Times New Roman" panose="02020603050405020304" pitchFamily="18" charset="0"/>
              </a:rPr>
              <a:t>都是复数</a:t>
            </a:r>
          </a:p>
          <a:p>
            <a:r>
              <a:rPr lang="zh-CN" altLang="en-US" sz="2800">
                <a:latin typeface="Times New Roman" panose="02020603050405020304" pitchFamily="18" charset="0"/>
              </a:rPr>
              <a:t>迭代公式：</a:t>
            </a:r>
          </a:p>
          <a:p>
            <a:r>
              <a:rPr lang="en-US" altLang="zh-CN" sz="2800" i="1">
                <a:latin typeface="Times New Roman" panose="02020603050405020304" pitchFamily="18" charset="0"/>
              </a:rPr>
              <a:t>x</a:t>
            </a:r>
            <a:r>
              <a:rPr lang="en-US" altLang="zh-CN" sz="2800" baseline="-25000">
                <a:latin typeface="Times New Roman" panose="02020603050405020304" pitchFamily="18" charset="0"/>
              </a:rPr>
              <a:t>n+1</a:t>
            </a:r>
            <a:r>
              <a:rPr lang="en-US" altLang="zh-CN" sz="2800">
                <a:latin typeface="Times New Roman" panose="02020603050405020304" pitchFamily="18" charset="0"/>
              </a:rPr>
              <a:t> = x</a:t>
            </a:r>
            <a:r>
              <a:rPr lang="en-US" altLang="zh-CN" sz="2800" baseline="-25000">
                <a:latin typeface="Times New Roman" panose="02020603050405020304" pitchFamily="18" charset="0"/>
              </a:rPr>
              <a:t>n</a:t>
            </a:r>
            <a:r>
              <a:rPr lang="en-US" altLang="zh-CN" sz="2800" baseline="30000">
                <a:latin typeface="Times New Roman" panose="02020603050405020304" pitchFamily="18" charset="0"/>
              </a:rPr>
              <a:t>2</a:t>
            </a:r>
            <a:r>
              <a:rPr lang="en-US" altLang="zh-CN" sz="2800">
                <a:latin typeface="Times New Roman" panose="02020603050405020304" pitchFamily="18" charset="0"/>
              </a:rPr>
              <a:t>-y</a:t>
            </a:r>
            <a:r>
              <a:rPr lang="en-US" altLang="zh-CN" sz="2800" baseline="-25000">
                <a:latin typeface="Times New Roman" panose="02020603050405020304" pitchFamily="18" charset="0"/>
              </a:rPr>
              <a:t>n</a:t>
            </a:r>
            <a:r>
              <a:rPr lang="en-US" altLang="zh-CN" sz="2800" baseline="30000">
                <a:latin typeface="Times New Roman" panose="02020603050405020304" pitchFamily="18" charset="0"/>
              </a:rPr>
              <a:t>2</a:t>
            </a:r>
            <a:r>
              <a:rPr lang="en-US" altLang="zh-CN" sz="2800">
                <a:latin typeface="Times New Roman" panose="02020603050405020304" pitchFamily="18" charset="0"/>
              </a:rPr>
              <a:t> + C</a:t>
            </a:r>
            <a:r>
              <a:rPr lang="en-US" altLang="zh-CN" sz="2800" baseline="-25000">
                <a:latin typeface="Times New Roman" panose="02020603050405020304" pitchFamily="18" charset="0"/>
              </a:rPr>
              <a:t>x</a:t>
            </a:r>
          </a:p>
          <a:p>
            <a:r>
              <a:rPr lang="en-US" altLang="zh-CN" sz="2800" i="1">
                <a:latin typeface="Times New Roman" panose="02020603050405020304" pitchFamily="18" charset="0"/>
              </a:rPr>
              <a:t>y</a:t>
            </a:r>
            <a:r>
              <a:rPr lang="en-US" altLang="zh-CN" sz="2800" baseline="-25000">
                <a:latin typeface="Times New Roman" panose="02020603050405020304" pitchFamily="18" charset="0"/>
              </a:rPr>
              <a:t>n+1</a:t>
            </a:r>
            <a:r>
              <a:rPr lang="en-US" altLang="zh-CN" sz="2800">
                <a:latin typeface="Times New Roman" panose="02020603050405020304" pitchFamily="18" charset="0"/>
              </a:rPr>
              <a:t> = 2*x</a:t>
            </a:r>
            <a:r>
              <a:rPr lang="en-US" altLang="zh-CN" sz="2800" baseline="-25000">
                <a:latin typeface="Times New Roman" panose="02020603050405020304" pitchFamily="18" charset="0"/>
              </a:rPr>
              <a:t>n</a:t>
            </a:r>
            <a:r>
              <a:rPr lang="en-US" altLang="zh-CN" sz="2800">
                <a:latin typeface="Times New Roman" panose="02020603050405020304" pitchFamily="18" charset="0"/>
              </a:rPr>
              <a:t>*y</a:t>
            </a:r>
            <a:r>
              <a:rPr lang="en-US" altLang="zh-CN" sz="2800" baseline="-25000">
                <a:latin typeface="Times New Roman" panose="02020603050405020304" pitchFamily="18" charset="0"/>
              </a:rPr>
              <a:t>n</a:t>
            </a:r>
            <a:r>
              <a:rPr lang="en-US" altLang="zh-CN" sz="2800">
                <a:latin typeface="Times New Roman" panose="02020603050405020304" pitchFamily="18" charset="0"/>
              </a:rPr>
              <a:t> + C</a:t>
            </a:r>
            <a:r>
              <a:rPr lang="en-US" altLang="zh-CN" sz="2800" baseline="-25000">
                <a:latin typeface="Times New Roman" panose="02020603050405020304" pitchFamily="18" charset="0"/>
              </a:rPr>
              <a:t>y</a:t>
            </a:r>
          </a:p>
        </p:txBody>
      </p:sp>
      <p:pic>
        <p:nvPicPr>
          <p:cNvPr id="110598" name="Picture 6" descr="mandelbrot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24400" y="2855913"/>
            <a:ext cx="3746500" cy="299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42.3|0.9"/>
</p:tagLst>
</file>

<file path=ppt/tags/tag2.xml><?xml version="1.0" encoding="utf-8"?>
<p:tagLst xmlns:a="http://schemas.openxmlformats.org/drawingml/2006/main" xmlns:r="http://schemas.openxmlformats.org/officeDocument/2006/relationships" xmlns:p="http://schemas.openxmlformats.org/presentationml/2006/main">
  <p:tag name="TIMING" val="|37.3|6.9"/>
</p:tagLst>
</file>

<file path=ppt/tags/tag3.xml><?xml version="1.0" encoding="utf-8"?>
<p:tagLst xmlns:a="http://schemas.openxmlformats.org/drawingml/2006/main" xmlns:r="http://schemas.openxmlformats.org/officeDocument/2006/relationships" xmlns:p="http://schemas.openxmlformats.org/presentationml/2006/main">
  <p:tag name="TIMING" val="|0.2|7.6"/>
</p:tagLst>
</file>

<file path=ppt/tags/tag4.xml><?xml version="1.0" encoding="utf-8"?>
<p:tagLst xmlns:a="http://schemas.openxmlformats.org/drawingml/2006/main" xmlns:r="http://schemas.openxmlformats.org/officeDocument/2006/relationships" xmlns:p="http://schemas.openxmlformats.org/presentationml/2006/main">
  <p:tag name="TIMING" val="|0.6|10.1|10.4|63.9"/>
</p:tagLst>
</file>

<file path=ppt/theme/theme1.xml><?xml version="1.0" encoding="utf-8"?>
<a:theme xmlns:a="http://schemas.openxmlformats.org/drawingml/2006/main" name="Artsy">
  <a:themeElements>
    <a:clrScheme name="Artsy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fontScheme name="Artsy">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Artsy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Artsy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Artsy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Artsy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Artsy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Artsy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Artsy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4068</TotalTime>
  <Words>2960</Words>
  <Application>Microsoft Office PowerPoint</Application>
  <PresentationFormat>全屏显示(4:3)</PresentationFormat>
  <Paragraphs>305</Paragraphs>
  <Slides>79</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89" baseType="lpstr">
      <vt:lpstr>黑体</vt:lpstr>
      <vt:lpstr>楷体_GB2312</vt:lpstr>
      <vt:lpstr>宋体</vt:lpstr>
      <vt:lpstr>Arial</vt:lpstr>
      <vt:lpstr>Calibri</vt:lpstr>
      <vt:lpstr>Tahoma</vt:lpstr>
      <vt:lpstr>Times New Roman</vt:lpstr>
      <vt:lpstr>Wingdings</vt:lpstr>
      <vt:lpstr>Artsy</vt:lpstr>
      <vt:lpstr>位图图像</vt:lpstr>
      <vt:lpstr>分形几何 fractal</vt:lpstr>
      <vt:lpstr>分形几何造型的基本概念</vt:lpstr>
      <vt:lpstr>分形几何造型的基本概念</vt:lpstr>
      <vt:lpstr>分形几何造型的基本概念</vt:lpstr>
      <vt:lpstr>分形几何造型的基本概念</vt:lpstr>
      <vt:lpstr>分形的应用领域</vt:lpstr>
      <vt:lpstr>典型的分形曲线集</vt:lpstr>
      <vt:lpstr>典型的分形曲线集</vt:lpstr>
      <vt:lpstr>典型的分形曲线集</vt:lpstr>
      <vt:lpstr>PowerPoint 演示文稿</vt:lpstr>
      <vt:lpstr>典型的分形曲线集</vt:lpstr>
      <vt:lpstr>PowerPoint 演示文稿</vt:lpstr>
      <vt:lpstr> 哲学和混沌学联手</vt:lpstr>
      <vt:lpstr>吸引子！</vt:lpstr>
      <vt:lpstr>于是，洛伦兹认定，他发现了新的现象：事物发展的结果，对初始条件具有极为敏感的依赖性，即对初始值的极端不稳定性，称作混沌又称蝴蝶效应。  此该效应说明，初始条件的极小偏差，将会引起结果的极大差异。混沌理论，是近三十年才兴起的科学革命，它与相对论与量子力学同被列为二十世纪的最伟大发现和科学传世之作。</vt:lpstr>
      <vt:lpstr>混沌并非混乱</vt:lpstr>
      <vt:lpstr>混沌与分形</vt:lpstr>
      <vt:lpstr>混沌的特征</vt:lpstr>
      <vt:lpstr>分形技术的常用模型</vt:lpstr>
      <vt:lpstr>随机插值模型</vt:lpstr>
      <vt:lpstr>随机插值模型</vt:lpstr>
      <vt:lpstr>随机插值模型</vt:lpstr>
      <vt:lpstr>随机插值模型</vt:lpstr>
      <vt:lpstr>随机插值模型</vt:lpstr>
      <vt:lpstr>粒子系统模型</vt:lpstr>
      <vt:lpstr>粒子系统模型</vt:lpstr>
      <vt:lpstr>粒子系统模型</vt:lpstr>
      <vt:lpstr>粒子系统模型</vt:lpstr>
      <vt:lpstr>粒子系统模型</vt:lpstr>
      <vt:lpstr>粒子系统模型</vt:lpstr>
      <vt:lpstr>粒子系统模型</vt:lpstr>
      <vt:lpstr>粒子系统模型</vt:lpstr>
      <vt:lpstr>正规文法模型</vt:lpstr>
      <vt:lpstr>正规文法模型</vt:lpstr>
      <vt:lpstr>正规文法模型</vt:lpstr>
      <vt:lpstr>正规文法模型</vt:lpstr>
      <vt:lpstr>正规文法模型</vt:lpstr>
      <vt:lpstr>正规文法模型</vt:lpstr>
      <vt:lpstr>正规文法模型</vt:lpstr>
      <vt:lpstr>正规文法模型</vt:lpstr>
      <vt:lpstr>正规文法模型</vt:lpstr>
      <vt:lpstr>正规文法模型</vt:lpstr>
      <vt:lpstr>迭代函数系统模型</vt:lpstr>
      <vt:lpstr>迭代函数系统模型</vt:lpstr>
      <vt:lpstr>迭代函数系统模型</vt:lpstr>
      <vt:lpstr>Sierpinski集</vt:lpstr>
      <vt:lpstr>Sierpinski集</vt:lpstr>
      <vt:lpstr>Sierpinski集</vt:lpstr>
      <vt:lpstr>Sierpinski集</vt:lpstr>
      <vt:lpstr>Sierpinski集</vt:lpstr>
      <vt:lpstr>Mandelbrot集和Julia集</vt:lpstr>
      <vt:lpstr>Mandelbrot集</vt:lpstr>
      <vt:lpstr>Mandelbrot集</vt:lpstr>
      <vt:lpstr>Mandelbrot集</vt:lpstr>
      <vt:lpstr>Mandelbrot集</vt:lpstr>
      <vt:lpstr>Mandelbrot集</vt:lpstr>
      <vt:lpstr>Mandelbrot集</vt:lpstr>
      <vt:lpstr>Mandelbrot集</vt:lpstr>
      <vt:lpstr>Mandelbrot集</vt:lpstr>
      <vt:lpstr>Mandelbrot集</vt:lpstr>
      <vt:lpstr>Mandelbrot集</vt:lpstr>
      <vt:lpstr>Mandelbrot集</vt:lpstr>
      <vt:lpstr>Mandelbrot集</vt:lpstr>
      <vt:lpstr>Mandelbrot集的延伸</vt:lpstr>
      <vt:lpstr>Mandelbrot集与Julia集</vt:lpstr>
      <vt:lpstr>迭代函数系统模型</vt:lpstr>
      <vt:lpstr>Julia集</vt:lpstr>
      <vt:lpstr>Julia集</vt:lpstr>
      <vt:lpstr>Julia集</vt:lpstr>
      <vt:lpstr>Julia集</vt:lpstr>
      <vt:lpstr>Julia集</vt:lpstr>
      <vt:lpstr>Julia集</vt:lpstr>
      <vt:lpstr>Julia集</vt:lpstr>
      <vt:lpstr>Julia集</vt:lpstr>
      <vt:lpstr>Julia集</vt:lpstr>
      <vt:lpstr>Newton分形</vt:lpstr>
      <vt:lpstr>螺旋分形</vt:lpstr>
      <vt:lpstr>螺旋分形</vt:lpstr>
      <vt:lpstr>分形技术</vt:lpstr>
    </vt:vector>
  </TitlesOfParts>
  <Company>新奥特公司</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计算机图形学</dc:title>
  <dc:creator>徐品</dc:creator>
  <cp:lastModifiedBy>User</cp:lastModifiedBy>
  <cp:revision>246</cp:revision>
  <dcterms:created xsi:type="dcterms:W3CDTF">2001-09-10T03:20:32Z</dcterms:created>
  <dcterms:modified xsi:type="dcterms:W3CDTF">2017-11-23T13:17:09Z</dcterms:modified>
</cp:coreProperties>
</file>